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71" r:id="rId4"/>
    <p:sldId id="272" r:id="rId5"/>
    <p:sldId id="281" r:id="rId6"/>
    <p:sldId id="273" r:id="rId7"/>
    <p:sldId id="275" r:id="rId8"/>
    <p:sldId id="274" r:id="rId9"/>
    <p:sldId id="279" r:id="rId10"/>
    <p:sldId id="278" r:id="rId11"/>
    <p:sldId id="277" r:id="rId12"/>
    <p:sldId id="276" r:id="rId13"/>
    <p:sldId id="280" r:id="rId14"/>
    <p:sldId id="270" r:id="rId15"/>
    <p:sldId id="282" r:id="rId16"/>
  </p:sldIdLst>
  <p:sldSz cx="12192000" cy="6858000"/>
  <p:notesSz cx="6797675" cy="9926638"/>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93" d="100"/>
          <a:sy n="93" d="100"/>
        </p:scale>
        <p:origin x="278" y="72"/>
      </p:cViewPr>
      <p:guideLst/>
    </p:cSldViewPr>
  </p:slideViewPr>
  <p:notesTextViewPr>
    <p:cViewPr>
      <p:scale>
        <a:sx n="1" d="1"/>
        <a:sy n="1" d="1"/>
      </p:scale>
      <p:origin x="0" y="0"/>
    </p:cViewPr>
  </p:notesTextViewPr>
  <p:notesViewPr>
    <p:cSldViewPr snapToGrid="0">
      <p:cViewPr varScale="1">
        <p:scale>
          <a:sx n="90" d="100"/>
          <a:sy n="90" d="100"/>
        </p:scale>
        <p:origin x="37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l" rtl="0">
              <a:defRPr sz="1200"/>
            </a:lvl1pPr>
          </a:lstStyle>
          <a:p>
            <a:pPr algn="r" rtl="0"/>
            <a:fld id="{3E922E9F-0F72-482C-9C67-90759E1108B3}" type="datetime1">
              <a:rPr lang="de-DE" smtClean="0"/>
              <a:t>27.05.2021</a:t>
            </a:fld>
            <a:endParaRPr lang="de-DE" dirty="0"/>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l" rtl="0">
              <a:defRPr sz="1200"/>
            </a:lvl1pPr>
          </a:lstStyle>
          <a:p>
            <a:pPr algn="r" rtl="0"/>
            <a:fld id="{73F7AA83-DE31-4E93-AB07-EF7FB05F6670}" type="slidenum">
              <a:rPr lang="de-DE" smtClean="0"/>
              <a:pPr algn="r" rtl="0"/>
              <a:t>‹Nr.›</a:t>
            </a:fld>
            <a:endParaRPr lang="de-DE"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rtl="0">
              <a:defRPr sz="1200"/>
            </a:lvl1pPr>
          </a:lstStyle>
          <a:p>
            <a:fld id="{35EFE3CE-AA4A-4E8E-953C-E13C23B407D1}" type="datetime1">
              <a:rPr lang="de-DE" smtClean="0"/>
              <a:pPr/>
              <a:t>27.05.2021</a:t>
            </a:fld>
            <a:endParaRPr lang="de-DE" dirty="0"/>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de-DE"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de-DE" dirty="0" smtClean="0"/>
              <a:t>Textmasterformat durch Klicken bearbeiten</a:t>
            </a:r>
          </a:p>
          <a:p>
            <a:pPr lvl="1" rtl="0"/>
            <a:r>
              <a:rPr lang="de-DE" dirty="0" smtClean="0"/>
              <a:t>Zweite Ebene</a:t>
            </a:r>
          </a:p>
          <a:p>
            <a:pPr lvl="2" rtl="0"/>
            <a:r>
              <a:rPr lang="de-DE" dirty="0" smtClean="0"/>
              <a:t>Dritte Ebene</a:t>
            </a:r>
          </a:p>
          <a:p>
            <a:pPr lvl="3" rtl="0"/>
            <a:r>
              <a:rPr lang="de-DE" dirty="0" smtClean="0"/>
              <a:t>Vierte Ebene</a:t>
            </a:r>
          </a:p>
          <a:p>
            <a:pPr lvl="4" rtl="0"/>
            <a:r>
              <a:rPr lang="de-DE" dirty="0" smtClean="0"/>
              <a:t>Fünfte Ebene</a:t>
            </a:r>
            <a:endParaRPr lang="de-DE" dirty="0"/>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rtl="0">
              <a:defRPr sz="1200"/>
            </a:lvl1pPr>
          </a:lstStyle>
          <a:p>
            <a:pPr rtl="0"/>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rtl="0">
              <a:defRPr sz="1200"/>
            </a:lvl1pPr>
          </a:lstStyle>
          <a:p>
            <a:fld id="{935E2820-AFE1-45FA-949E-17BDB534E1DC}" type="slidenum">
              <a:rPr lang="de-DE" smtClean="0"/>
              <a:pPr/>
              <a:t>‹Nr.›</a:t>
            </a:fld>
            <a:endParaRPr lang="de-DE"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10</a:t>
            </a:fld>
            <a:endParaRPr lang="en-US"/>
          </a:p>
        </p:txBody>
      </p:sp>
    </p:spTree>
    <p:extLst>
      <p:ext uri="{BB962C8B-B14F-4D97-AF65-F5344CB8AC3E}">
        <p14:creationId xmlns:p14="http://schemas.microsoft.com/office/powerpoint/2010/main" val="1665022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11</a:t>
            </a:fld>
            <a:endParaRPr lang="en-US"/>
          </a:p>
        </p:txBody>
      </p:sp>
    </p:spTree>
    <p:extLst>
      <p:ext uri="{BB962C8B-B14F-4D97-AF65-F5344CB8AC3E}">
        <p14:creationId xmlns:p14="http://schemas.microsoft.com/office/powerpoint/2010/main" val="1777695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12</a:t>
            </a:fld>
            <a:endParaRPr lang="en-US"/>
          </a:p>
        </p:txBody>
      </p:sp>
    </p:spTree>
    <p:extLst>
      <p:ext uri="{BB962C8B-B14F-4D97-AF65-F5344CB8AC3E}">
        <p14:creationId xmlns:p14="http://schemas.microsoft.com/office/powerpoint/2010/main" val="229647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13</a:t>
            </a:fld>
            <a:endParaRPr lang="en-US"/>
          </a:p>
        </p:txBody>
      </p:sp>
    </p:spTree>
    <p:extLst>
      <p:ext uri="{BB962C8B-B14F-4D97-AF65-F5344CB8AC3E}">
        <p14:creationId xmlns:p14="http://schemas.microsoft.com/office/powerpoint/2010/main" val="2243974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3</a:t>
            </a:fld>
            <a:endParaRPr lang="en-US"/>
          </a:p>
        </p:txBody>
      </p:sp>
    </p:spTree>
    <p:extLst>
      <p:ext uri="{BB962C8B-B14F-4D97-AF65-F5344CB8AC3E}">
        <p14:creationId xmlns:p14="http://schemas.microsoft.com/office/powerpoint/2010/main" val="1766970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4</a:t>
            </a:fld>
            <a:endParaRPr lang="en-US"/>
          </a:p>
        </p:txBody>
      </p:sp>
    </p:spTree>
    <p:extLst>
      <p:ext uri="{BB962C8B-B14F-4D97-AF65-F5344CB8AC3E}">
        <p14:creationId xmlns:p14="http://schemas.microsoft.com/office/powerpoint/2010/main" val="1493929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5</a:t>
            </a:fld>
            <a:endParaRPr lang="en-US"/>
          </a:p>
        </p:txBody>
      </p:sp>
    </p:spTree>
    <p:extLst>
      <p:ext uri="{BB962C8B-B14F-4D97-AF65-F5344CB8AC3E}">
        <p14:creationId xmlns:p14="http://schemas.microsoft.com/office/powerpoint/2010/main" val="2665259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6</a:t>
            </a:fld>
            <a:endParaRPr lang="en-US"/>
          </a:p>
        </p:txBody>
      </p:sp>
    </p:spTree>
    <p:extLst>
      <p:ext uri="{BB962C8B-B14F-4D97-AF65-F5344CB8AC3E}">
        <p14:creationId xmlns:p14="http://schemas.microsoft.com/office/powerpoint/2010/main" val="2371746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7</a:t>
            </a:fld>
            <a:endParaRPr lang="en-US"/>
          </a:p>
        </p:txBody>
      </p:sp>
    </p:spTree>
    <p:extLst>
      <p:ext uri="{BB962C8B-B14F-4D97-AF65-F5344CB8AC3E}">
        <p14:creationId xmlns:p14="http://schemas.microsoft.com/office/powerpoint/2010/main" val="3766232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8</a:t>
            </a:fld>
            <a:endParaRPr lang="en-US"/>
          </a:p>
        </p:txBody>
      </p:sp>
    </p:spTree>
    <p:extLst>
      <p:ext uri="{BB962C8B-B14F-4D97-AF65-F5344CB8AC3E}">
        <p14:creationId xmlns:p14="http://schemas.microsoft.com/office/powerpoint/2010/main" val="4086573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77542409-6A04-4DC6-AC3A-D3758287A8F2}" type="slidenum">
              <a:rPr lang="en-US" smtClean="0"/>
              <a:t>9</a:t>
            </a:fld>
            <a:endParaRPr lang="en-US"/>
          </a:p>
        </p:txBody>
      </p:sp>
    </p:spTree>
    <p:extLst>
      <p:ext uri="{BB962C8B-B14F-4D97-AF65-F5344CB8AC3E}">
        <p14:creationId xmlns:p14="http://schemas.microsoft.com/office/powerpoint/2010/main" val="14657125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065213" y="304800"/>
            <a:ext cx="7091361" cy="2793906"/>
          </a:xfrm>
        </p:spPr>
        <p:txBody>
          <a:bodyPr rtlCol="0" anchor="b">
            <a:normAutofit/>
          </a:bodyPr>
          <a:lstStyle>
            <a:lvl1pPr algn="l" rtl="0">
              <a:lnSpc>
                <a:spcPct val="80000"/>
              </a:lnSpc>
              <a:defRPr sz="6600"/>
            </a:lvl1pPr>
          </a:lstStyle>
          <a:p>
            <a:pPr rtl="0"/>
            <a:r>
              <a:rPr lang="de-DE" smtClean="0"/>
              <a:t>Titelmasterformat durch Klicken bearbeiten</a:t>
            </a:r>
            <a:endParaRPr lang="de-DE" dirty="0"/>
          </a:p>
        </p:txBody>
      </p:sp>
      <p:sp>
        <p:nvSpPr>
          <p:cNvPr id="3" name="Untertitel 2"/>
          <p:cNvSpPr>
            <a:spLocks noGrp="1"/>
          </p:cNvSpPr>
          <p:nvPr>
            <p:ph type="subTitle" idx="1"/>
          </p:nvPr>
        </p:nvSpPr>
        <p:spPr>
          <a:xfrm>
            <a:off x="1065213" y="3108804"/>
            <a:ext cx="7091361" cy="838200"/>
          </a:xfrm>
        </p:spPr>
        <p:txBody>
          <a:bodyPr rtlCol="0"/>
          <a:lstStyle>
            <a:lvl1pPr marL="0" indent="0" algn="l" rtl="0">
              <a:spcBef>
                <a:spcPts val="0"/>
              </a:spcBef>
              <a:buNone/>
              <a:defRPr sz="2400">
                <a:solidFill>
                  <a:schemeClr val="accent2"/>
                </a:solidFill>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de-DE" smtClean="0"/>
              <a:t>Formatvorlage des Untertitelmasters durch Klicken bearbeiten</a:t>
            </a:r>
            <a:endParaRPr lang="de-DE" dirty="0"/>
          </a:p>
        </p:txBody>
      </p:sp>
      <p:sp>
        <p:nvSpPr>
          <p:cNvPr id="8" name="Datumsplatzhalter 7"/>
          <p:cNvSpPr>
            <a:spLocks noGrp="1"/>
          </p:cNvSpPr>
          <p:nvPr>
            <p:ph type="dt" sz="half" idx="10"/>
          </p:nvPr>
        </p:nvSpPr>
        <p:spPr/>
        <p:txBody>
          <a:bodyPr rtlCol="0"/>
          <a:lstStyle>
            <a:lvl1pPr>
              <a:defRPr/>
            </a:lvl1pPr>
          </a:lstStyle>
          <a:p>
            <a:fld id="{0B31F570-5DBA-4E8D-B8FF-F622D85D4DC4}" type="datetime1">
              <a:rPr lang="de-DE" smtClean="0"/>
              <a:pPr/>
              <a:t>27.05.2021</a:t>
            </a:fld>
            <a:endParaRPr lang="de-DE" dirty="0"/>
          </a:p>
        </p:txBody>
      </p:sp>
      <p:sp>
        <p:nvSpPr>
          <p:cNvPr id="9" name="Fußzeilenplatzhalter 8"/>
          <p:cNvSpPr>
            <a:spLocks noGrp="1"/>
          </p:cNvSpPr>
          <p:nvPr>
            <p:ph type="ftr" sz="quarter" idx="11"/>
          </p:nvPr>
        </p:nvSpPr>
        <p:spPr/>
        <p:txBody>
          <a:bodyPr rtlCol="0"/>
          <a:lstStyle/>
          <a:p>
            <a:pPr rtl="0"/>
            <a:endParaRPr lang="de-DE" dirty="0"/>
          </a:p>
        </p:txBody>
      </p:sp>
      <p:sp>
        <p:nvSpPr>
          <p:cNvPr id="10" name="Foliennummernplatzhalter 9"/>
          <p:cNvSpPr>
            <a:spLocks noGrp="1"/>
          </p:cNvSpPr>
          <p:nvPr>
            <p:ph type="sldNum" sz="quarter" idx="12"/>
          </p:nvPr>
        </p:nvSpPr>
        <p:spPr/>
        <p:txBody>
          <a:bodyPr rtlCol="0"/>
          <a:lstStyle/>
          <a:p>
            <a:pPr rtl="0"/>
            <a:fld id="{8FDBFFB2-86D9-4B8F-A59A-553A60B94BBE}" type="slidenum">
              <a:rPr lang="de-DE" smtClean="0"/>
              <a:pPr/>
              <a:t>‹Nr.›</a:t>
            </a:fld>
            <a:endParaRPr lang="de-DE"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smtClean="0"/>
              <a:t>Titelmasterformat durch Klicken bearbeiten</a:t>
            </a:r>
            <a:endParaRPr lang="de-DE" dirty="0"/>
          </a:p>
        </p:txBody>
      </p:sp>
      <p:sp>
        <p:nvSpPr>
          <p:cNvPr id="3" name="Vertikaler Textplatzhalter 2"/>
          <p:cNvSpPr>
            <a:spLocks noGrp="1"/>
          </p:cNvSpPr>
          <p:nvPr>
            <p:ph type="body" orient="vert" idx="1"/>
          </p:nvPr>
        </p:nvSpPr>
        <p:spPr/>
        <p:txBody>
          <a:bodyPr vert="eaVert" rtlCol="0"/>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4" name="Datumsplatzhalter 3"/>
          <p:cNvSpPr>
            <a:spLocks noGrp="1"/>
          </p:cNvSpPr>
          <p:nvPr>
            <p:ph type="dt" sz="half" idx="10"/>
          </p:nvPr>
        </p:nvSpPr>
        <p:spPr/>
        <p:txBody>
          <a:bodyPr rtlCol="0"/>
          <a:lstStyle>
            <a:lvl1pPr>
              <a:defRPr/>
            </a:lvl1pPr>
          </a:lstStyle>
          <a:p>
            <a:fld id="{D2F2FE7A-648C-449E-AC85-821C78C0E5C1}" type="datetime1">
              <a:rPr lang="de-DE" smtClean="0"/>
              <a:pPr/>
              <a:t>27.05.2021</a:t>
            </a:fld>
            <a:endParaRPr lang="de-DE" dirty="0"/>
          </a:p>
        </p:txBody>
      </p:sp>
      <p:sp>
        <p:nvSpPr>
          <p:cNvPr id="5" name="Fußzeilenplatzhalter 4"/>
          <p:cNvSpPr>
            <a:spLocks noGrp="1"/>
          </p:cNvSpPr>
          <p:nvPr>
            <p:ph type="ftr" sz="quarter" idx="11"/>
          </p:nvPr>
        </p:nvSpPr>
        <p:spPr/>
        <p:txBody>
          <a:bodyPr rtlCol="0"/>
          <a:lstStyle/>
          <a:p>
            <a:pPr rtl="0"/>
            <a:endParaRPr lang="de-DE" dirty="0"/>
          </a:p>
        </p:txBody>
      </p:sp>
      <p:sp>
        <p:nvSpPr>
          <p:cNvPr id="6" name="Foliennummernplatzhalter 5"/>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865014" y="304801"/>
            <a:ext cx="1715800" cy="5410200"/>
          </a:xfrm>
        </p:spPr>
        <p:txBody>
          <a:bodyPr vert="eaVert" rtlCol="0"/>
          <a:lstStyle/>
          <a:p>
            <a:pPr rtl="0"/>
            <a:r>
              <a:rPr lang="de-DE" smtClean="0"/>
              <a:t>Titelmasterformat durch Klicken bearbeiten</a:t>
            </a:r>
            <a:endParaRPr lang="de-DE" dirty="0"/>
          </a:p>
        </p:txBody>
      </p:sp>
      <p:sp>
        <p:nvSpPr>
          <p:cNvPr id="3" name="Vertikaler Textplatzhalter 2"/>
          <p:cNvSpPr>
            <a:spLocks noGrp="1"/>
          </p:cNvSpPr>
          <p:nvPr>
            <p:ph type="body" orient="vert" idx="1"/>
          </p:nvPr>
        </p:nvSpPr>
        <p:spPr>
          <a:xfrm>
            <a:off x="2209800" y="304801"/>
            <a:ext cx="7502814" cy="5410200"/>
          </a:xfrm>
        </p:spPr>
        <p:txBody>
          <a:bodyPr vert="eaVert" rtlCol="0"/>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4" name="Datumsplatzhalter 3"/>
          <p:cNvSpPr>
            <a:spLocks noGrp="1"/>
          </p:cNvSpPr>
          <p:nvPr>
            <p:ph type="dt" sz="half" idx="10"/>
          </p:nvPr>
        </p:nvSpPr>
        <p:spPr/>
        <p:txBody>
          <a:bodyPr rtlCol="0"/>
          <a:lstStyle>
            <a:lvl1pPr>
              <a:defRPr/>
            </a:lvl1pPr>
          </a:lstStyle>
          <a:p>
            <a:fld id="{A99649C6-1FA0-4B33-922C-223E75E3E8E2}" type="datetime1">
              <a:rPr lang="de-DE" smtClean="0"/>
              <a:pPr/>
              <a:t>27.05.2021</a:t>
            </a:fld>
            <a:endParaRPr lang="de-DE" dirty="0"/>
          </a:p>
        </p:txBody>
      </p:sp>
      <p:sp>
        <p:nvSpPr>
          <p:cNvPr id="5" name="Fußzeilenplatzhalter 4"/>
          <p:cNvSpPr>
            <a:spLocks noGrp="1"/>
          </p:cNvSpPr>
          <p:nvPr>
            <p:ph type="ftr" sz="quarter" idx="11"/>
          </p:nvPr>
        </p:nvSpPr>
        <p:spPr/>
        <p:txBody>
          <a:bodyPr rtlCol="0"/>
          <a:lstStyle/>
          <a:p>
            <a:pPr rtl="0"/>
            <a:endParaRPr lang="de-DE" dirty="0"/>
          </a:p>
        </p:txBody>
      </p:sp>
      <p:sp>
        <p:nvSpPr>
          <p:cNvPr id="6" name="Foliennummernplatzhalter 5"/>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12994977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smtClean="0"/>
              <a:t>Titelmasterformat durch Klicken bearbeiten</a:t>
            </a:r>
            <a:endParaRPr lang="de-DE" dirty="0"/>
          </a:p>
        </p:txBody>
      </p:sp>
      <p:sp>
        <p:nvSpPr>
          <p:cNvPr id="3" name="Inhaltsplatzhalter 2"/>
          <p:cNvSpPr>
            <a:spLocks noGrp="1"/>
          </p:cNvSpPr>
          <p:nvPr>
            <p:ph idx="1"/>
          </p:nvPr>
        </p:nvSpPr>
        <p:spPr/>
        <p:txBody>
          <a:bodyPr rtlCol="0"/>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4" name="Datumsplatzhalter 3"/>
          <p:cNvSpPr>
            <a:spLocks noGrp="1"/>
          </p:cNvSpPr>
          <p:nvPr>
            <p:ph type="dt" sz="half" idx="10"/>
          </p:nvPr>
        </p:nvSpPr>
        <p:spPr/>
        <p:txBody>
          <a:bodyPr rtlCol="0"/>
          <a:lstStyle>
            <a:lvl1pPr>
              <a:defRPr/>
            </a:lvl1pPr>
          </a:lstStyle>
          <a:p>
            <a:fld id="{3B7F9116-4B8F-44EB-900F-DD76F124B821}" type="datetime1">
              <a:rPr lang="de-DE" smtClean="0"/>
              <a:pPr/>
              <a:t>27.05.2021</a:t>
            </a:fld>
            <a:endParaRPr lang="de-DE" dirty="0"/>
          </a:p>
        </p:txBody>
      </p:sp>
      <p:sp>
        <p:nvSpPr>
          <p:cNvPr id="5" name="Fußzeilenplatzhalter 4"/>
          <p:cNvSpPr>
            <a:spLocks noGrp="1"/>
          </p:cNvSpPr>
          <p:nvPr>
            <p:ph type="ftr" sz="quarter" idx="11"/>
          </p:nvPr>
        </p:nvSpPr>
        <p:spPr/>
        <p:txBody>
          <a:bodyPr rtlCol="0"/>
          <a:lstStyle/>
          <a:p>
            <a:pPr rtl="0"/>
            <a:endParaRPr lang="de-DE" dirty="0"/>
          </a:p>
        </p:txBody>
      </p:sp>
      <p:sp>
        <p:nvSpPr>
          <p:cNvPr id="6" name="Foliennummernplatzhalter 5"/>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5180013" y="1600200"/>
            <a:ext cx="6400801" cy="2486025"/>
          </a:xfrm>
        </p:spPr>
        <p:txBody>
          <a:bodyPr rtlCol="0" anchor="b">
            <a:normAutofit/>
          </a:bodyPr>
          <a:lstStyle>
            <a:lvl1pPr algn="l" rtl="0">
              <a:defRPr sz="5200"/>
            </a:lvl1pPr>
          </a:lstStyle>
          <a:p>
            <a:pPr rtl="0"/>
            <a:r>
              <a:rPr lang="de-DE" smtClean="0"/>
              <a:t>Titelmasterformat durch Klicken bearbeiten</a:t>
            </a:r>
            <a:endParaRPr lang="de-DE" dirty="0"/>
          </a:p>
        </p:txBody>
      </p:sp>
      <p:sp>
        <p:nvSpPr>
          <p:cNvPr id="3" name="Textplatzhalter 2"/>
          <p:cNvSpPr>
            <a:spLocks noGrp="1"/>
          </p:cNvSpPr>
          <p:nvPr>
            <p:ph type="body" idx="1"/>
          </p:nvPr>
        </p:nvSpPr>
        <p:spPr>
          <a:xfrm>
            <a:off x="5180011" y="4105029"/>
            <a:ext cx="6400801" cy="914400"/>
          </a:xfrm>
        </p:spPr>
        <p:txBody>
          <a:bodyPr rtlCol="0">
            <a:normAutofit/>
          </a:bodyPr>
          <a:lstStyle>
            <a:lvl1pPr marL="0" indent="0" algn="l" rtl="0">
              <a:buNone/>
              <a:defRPr sz="2000">
                <a:solidFill>
                  <a:schemeClr val="accent2"/>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de-DE" smtClean="0"/>
              <a:t>Formatvorlagen des Textmasters bearbeiten</a:t>
            </a:r>
          </a:p>
        </p:txBody>
      </p:sp>
      <p:sp>
        <p:nvSpPr>
          <p:cNvPr id="4" name="Datumsplatzhalter 3"/>
          <p:cNvSpPr>
            <a:spLocks noGrp="1"/>
          </p:cNvSpPr>
          <p:nvPr>
            <p:ph type="dt" sz="half" idx="10"/>
          </p:nvPr>
        </p:nvSpPr>
        <p:spPr/>
        <p:txBody>
          <a:bodyPr rtlCol="0"/>
          <a:lstStyle>
            <a:lvl1pPr>
              <a:defRPr/>
            </a:lvl1pPr>
          </a:lstStyle>
          <a:p>
            <a:fld id="{2E21A0D7-5140-49B4-BD4F-A0E9CE54F975}" type="datetime1">
              <a:rPr lang="de-DE" smtClean="0"/>
              <a:pPr/>
              <a:t>27.05.2021</a:t>
            </a:fld>
            <a:endParaRPr lang="de-DE" dirty="0"/>
          </a:p>
        </p:txBody>
      </p:sp>
      <p:sp>
        <p:nvSpPr>
          <p:cNvPr id="5" name="Fußzeilenplatzhalter 4"/>
          <p:cNvSpPr>
            <a:spLocks noGrp="1"/>
          </p:cNvSpPr>
          <p:nvPr>
            <p:ph type="ftr" sz="quarter" idx="11"/>
          </p:nvPr>
        </p:nvSpPr>
        <p:spPr/>
        <p:txBody>
          <a:bodyPr rtlCol="0"/>
          <a:lstStyle/>
          <a:p>
            <a:pPr rtl="0"/>
            <a:endParaRPr lang="de-DE" dirty="0"/>
          </a:p>
        </p:txBody>
      </p:sp>
      <p:sp>
        <p:nvSpPr>
          <p:cNvPr id="6" name="Foliennummernplatzhalter 5"/>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smtClean="0"/>
              <a:t>Titelmasterformat durch Klicken bearbeiten</a:t>
            </a:r>
            <a:endParaRPr lang="de-DE" dirty="0"/>
          </a:p>
        </p:txBody>
      </p:sp>
      <p:sp>
        <p:nvSpPr>
          <p:cNvPr id="3" name="Inhaltsplatzhalter 2"/>
          <p:cNvSpPr>
            <a:spLocks noGrp="1"/>
          </p:cNvSpPr>
          <p:nvPr>
            <p:ph sz="half" idx="1"/>
          </p:nvPr>
        </p:nvSpPr>
        <p:spPr>
          <a:xfrm>
            <a:off x="2208213" y="1600200"/>
            <a:ext cx="4572000" cy="4114800"/>
          </a:xfrm>
        </p:spPr>
        <p:txBody>
          <a:bodyPr rtlCol="0"/>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4" name="Inhaltsplatzhalter 3"/>
          <p:cNvSpPr>
            <a:spLocks noGrp="1"/>
          </p:cNvSpPr>
          <p:nvPr>
            <p:ph sz="half" idx="2"/>
          </p:nvPr>
        </p:nvSpPr>
        <p:spPr>
          <a:xfrm>
            <a:off x="7008813" y="1600200"/>
            <a:ext cx="4572000" cy="4114800"/>
          </a:xfrm>
        </p:spPr>
        <p:txBody>
          <a:bodyPr rtlCol="0"/>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5" name="Datumsplatzhalter 4"/>
          <p:cNvSpPr>
            <a:spLocks noGrp="1"/>
          </p:cNvSpPr>
          <p:nvPr>
            <p:ph type="dt" sz="half" idx="10"/>
          </p:nvPr>
        </p:nvSpPr>
        <p:spPr/>
        <p:txBody>
          <a:bodyPr rtlCol="0"/>
          <a:lstStyle>
            <a:lvl1pPr>
              <a:defRPr/>
            </a:lvl1pPr>
          </a:lstStyle>
          <a:p>
            <a:fld id="{E418D24F-4B0A-4059-9FAD-49091C51492F}" type="datetime1">
              <a:rPr lang="de-DE" smtClean="0"/>
              <a:pPr/>
              <a:t>27.05.2021</a:t>
            </a:fld>
            <a:endParaRPr lang="de-DE" dirty="0"/>
          </a:p>
        </p:txBody>
      </p:sp>
      <p:sp>
        <p:nvSpPr>
          <p:cNvPr id="6" name="Fußzeilenplatzhalter 5"/>
          <p:cNvSpPr>
            <a:spLocks noGrp="1"/>
          </p:cNvSpPr>
          <p:nvPr>
            <p:ph type="ftr" sz="quarter" idx="11"/>
          </p:nvPr>
        </p:nvSpPr>
        <p:spPr/>
        <p:txBody>
          <a:bodyPr rtlCol="0"/>
          <a:lstStyle/>
          <a:p>
            <a:pPr rtl="0"/>
            <a:endParaRPr lang="de-DE" dirty="0"/>
          </a:p>
        </p:txBody>
      </p:sp>
      <p:sp>
        <p:nvSpPr>
          <p:cNvPr id="7" name="Foliennummernplatzhalter 6"/>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smtClean="0"/>
              <a:t>Titelmasterformat durch Klicken bearbeiten</a:t>
            </a:r>
            <a:endParaRPr lang="de-DE" dirty="0"/>
          </a:p>
        </p:txBody>
      </p:sp>
      <p:sp>
        <p:nvSpPr>
          <p:cNvPr id="3" name="Textplatzhalter 2"/>
          <p:cNvSpPr>
            <a:spLocks noGrp="1"/>
          </p:cNvSpPr>
          <p:nvPr>
            <p:ph type="body" idx="1"/>
          </p:nvPr>
        </p:nvSpPr>
        <p:spPr>
          <a:xfrm>
            <a:off x="22082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de-DE" smtClean="0"/>
              <a:t>Formatvorlagen des Textmasters bearbeiten</a:t>
            </a:r>
          </a:p>
        </p:txBody>
      </p:sp>
      <p:sp>
        <p:nvSpPr>
          <p:cNvPr id="4" name="Inhaltsplatzhalter 3"/>
          <p:cNvSpPr>
            <a:spLocks noGrp="1"/>
          </p:cNvSpPr>
          <p:nvPr>
            <p:ph sz="half" idx="2"/>
          </p:nvPr>
        </p:nvSpPr>
        <p:spPr>
          <a:xfrm>
            <a:off x="2208213" y="2505075"/>
            <a:ext cx="4572000" cy="3337560"/>
          </a:xfrm>
        </p:spPr>
        <p:txBody>
          <a:bodyPr rtlCol="0"/>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5" name="Textplatzhalter 4"/>
          <p:cNvSpPr>
            <a:spLocks noGrp="1"/>
          </p:cNvSpPr>
          <p:nvPr>
            <p:ph type="body" sz="quarter" idx="3"/>
          </p:nvPr>
        </p:nvSpPr>
        <p:spPr>
          <a:xfrm>
            <a:off x="7008813" y="1600200"/>
            <a:ext cx="4572000" cy="823912"/>
          </a:xfrm>
        </p:spPr>
        <p:txBody>
          <a:bodyPr rtlCol="0" anchor="ctr">
            <a:noAutofit/>
          </a:bodyPr>
          <a:lstStyle>
            <a:lvl1pPr marL="0" indent="0" algn="l" rtl="0">
              <a:spcBef>
                <a:spcPts val="0"/>
              </a:spcBef>
              <a:buNone/>
              <a:defRPr sz="2100" b="0">
                <a:solidFill>
                  <a:schemeClr val="accent2"/>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de-DE" smtClean="0"/>
              <a:t>Formatvorlagen des Textmasters bearbeiten</a:t>
            </a:r>
          </a:p>
        </p:txBody>
      </p:sp>
      <p:sp>
        <p:nvSpPr>
          <p:cNvPr id="6" name="Inhaltsplatzhalter 5"/>
          <p:cNvSpPr>
            <a:spLocks noGrp="1"/>
          </p:cNvSpPr>
          <p:nvPr>
            <p:ph sz="quarter" idx="4"/>
          </p:nvPr>
        </p:nvSpPr>
        <p:spPr>
          <a:xfrm>
            <a:off x="7008813" y="2505075"/>
            <a:ext cx="4572000" cy="3337560"/>
          </a:xfrm>
        </p:spPr>
        <p:txBody>
          <a:bodyPr rtlCol="0"/>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7" name="Datumsplatzhalter 6"/>
          <p:cNvSpPr>
            <a:spLocks noGrp="1"/>
          </p:cNvSpPr>
          <p:nvPr>
            <p:ph type="dt" sz="half" idx="10"/>
          </p:nvPr>
        </p:nvSpPr>
        <p:spPr/>
        <p:txBody>
          <a:bodyPr rtlCol="0"/>
          <a:lstStyle>
            <a:lvl1pPr>
              <a:defRPr/>
            </a:lvl1pPr>
          </a:lstStyle>
          <a:p>
            <a:fld id="{716DE3FC-9D2C-4946-A985-DCD0C6F025C7}" type="datetime1">
              <a:rPr lang="de-DE" smtClean="0"/>
              <a:pPr/>
              <a:t>27.05.2021</a:t>
            </a:fld>
            <a:endParaRPr lang="de-DE" dirty="0"/>
          </a:p>
        </p:txBody>
      </p:sp>
      <p:sp>
        <p:nvSpPr>
          <p:cNvPr id="8" name="Fußzeilenplatzhalter 7"/>
          <p:cNvSpPr>
            <a:spLocks noGrp="1"/>
          </p:cNvSpPr>
          <p:nvPr>
            <p:ph type="ftr" sz="quarter" idx="11"/>
          </p:nvPr>
        </p:nvSpPr>
        <p:spPr/>
        <p:txBody>
          <a:bodyPr rtlCol="0"/>
          <a:lstStyle/>
          <a:p>
            <a:pPr rtl="0"/>
            <a:endParaRPr lang="de-DE" dirty="0"/>
          </a:p>
        </p:txBody>
      </p:sp>
      <p:sp>
        <p:nvSpPr>
          <p:cNvPr id="9" name="Foliennummernplatzhalter 8"/>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smtClean="0"/>
              <a:t>Titelmasterformat durch Klicken bearbeiten</a:t>
            </a:r>
            <a:endParaRPr lang="de-DE" dirty="0"/>
          </a:p>
        </p:txBody>
      </p:sp>
      <p:sp>
        <p:nvSpPr>
          <p:cNvPr id="3" name="Datumsplatzhalter 2"/>
          <p:cNvSpPr>
            <a:spLocks noGrp="1"/>
          </p:cNvSpPr>
          <p:nvPr>
            <p:ph type="dt" sz="half" idx="10"/>
          </p:nvPr>
        </p:nvSpPr>
        <p:spPr/>
        <p:txBody>
          <a:bodyPr rtlCol="0"/>
          <a:lstStyle>
            <a:lvl1pPr>
              <a:defRPr/>
            </a:lvl1pPr>
          </a:lstStyle>
          <a:p>
            <a:fld id="{7F41207D-F407-49FC-997B-58689670CBEF}" type="datetime1">
              <a:rPr lang="de-DE" smtClean="0"/>
              <a:pPr/>
              <a:t>27.05.2021</a:t>
            </a:fld>
            <a:endParaRPr lang="de-DE" dirty="0"/>
          </a:p>
        </p:txBody>
      </p:sp>
      <p:sp>
        <p:nvSpPr>
          <p:cNvPr id="4" name="Fußzeilenplatzhalter 3"/>
          <p:cNvSpPr>
            <a:spLocks noGrp="1"/>
          </p:cNvSpPr>
          <p:nvPr>
            <p:ph type="ftr" sz="quarter" idx="11"/>
          </p:nvPr>
        </p:nvSpPr>
        <p:spPr/>
        <p:txBody>
          <a:bodyPr rtlCol="0"/>
          <a:lstStyle/>
          <a:p>
            <a:pPr rtl="0"/>
            <a:endParaRPr lang="de-DE" dirty="0"/>
          </a:p>
        </p:txBody>
      </p:sp>
      <p:sp>
        <p:nvSpPr>
          <p:cNvPr id="5" name="Foliennummernplatzhalter 4"/>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rtlCol="0"/>
          <a:lstStyle>
            <a:lvl1pPr>
              <a:defRPr/>
            </a:lvl1pPr>
          </a:lstStyle>
          <a:p>
            <a:fld id="{F67E22C7-7ECD-4C4D-87EC-90460115B84F}" type="datetime1">
              <a:rPr lang="de-DE" smtClean="0"/>
              <a:pPr/>
              <a:t>27.05.2021</a:t>
            </a:fld>
            <a:endParaRPr lang="de-DE" dirty="0"/>
          </a:p>
        </p:txBody>
      </p:sp>
      <p:sp>
        <p:nvSpPr>
          <p:cNvPr id="3" name="Fußzeilenplatzhalter 2"/>
          <p:cNvSpPr>
            <a:spLocks noGrp="1"/>
          </p:cNvSpPr>
          <p:nvPr>
            <p:ph type="ftr" sz="quarter" idx="11"/>
          </p:nvPr>
        </p:nvSpPr>
        <p:spPr/>
        <p:txBody>
          <a:bodyPr rtlCol="0"/>
          <a:lstStyle/>
          <a:p>
            <a:pPr rtl="0"/>
            <a:endParaRPr lang="de-DE" dirty="0"/>
          </a:p>
        </p:txBody>
      </p:sp>
      <p:sp>
        <p:nvSpPr>
          <p:cNvPr id="4" name="Foliennummernplatzhalter 3"/>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de-DE" smtClean="0"/>
              <a:t>Titelmasterformat durch Klicken bearbeiten</a:t>
            </a:r>
            <a:endParaRPr lang="de-DE" dirty="0"/>
          </a:p>
        </p:txBody>
      </p:sp>
      <p:sp>
        <p:nvSpPr>
          <p:cNvPr id="3" name="Inhaltsplatzhalter 2"/>
          <p:cNvSpPr>
            <a:spLocks noGrp="1"/>
          </p:cNvSpPr>
          <p:nvPr>
            <p:ph idx="1"/>
          </p:nvPr>
        </p:nvSpPr>
        <p:spPr>
          <a:xfrm>
            <a:off x="1293813" y="533400"/>
            <a:ext cx="6858000" cy="4800600"/>
          </a:xfrm>
        </p:spPr>
        <p:txBody>
          <a:bodyPr rtlCol="0">
            <a:normAutofit/>
          </a:bodyPr>
          <a:lstStyle>
            <a:lvl1pPr algn="l" rtl="0">
              <a:defRPr sz="2400"/>
            </a:lvl1pPr>
            <a:lvl2pPr algn="l" rtl="0">
              <a:defRPr sz="2000"/>
            </a:lvl2pPr>
            <a:lvl3pPr algn="l" rtl="0">
              <a:defRPr sz="1800"/>
            </a:lvl3pPr>
            <a:lvl4pPr algn="l" rtl="0">
              <a:defRPr sz="1600"/>
            </a:lvl4pPr>
            <a:lvl5pPr algn="l" rtl="0">
              <a:defRPr sz="1400"/>
            </a:lvl5pPr>
            <a:lvl6pPr algn="l" rtl="0">
              <a:defRPr sz="1400"/>
            </a:lvl6pPr>
            <a:lvl7pPr algn="l" rtl="0">
              <a:defRPr sz="1400"/>
            </a:lvl7pPr>
            <a:lvl8pPr algn="l" rtl="0">
              <a:defRPr sz="1400"/>
            </a:lvl8pPr>
            <a:lvl9pPr algn="l" rtl="0">
              <a:defRPr sz="1400"/>
            </a:lvl9pPr>
          </a:lstStyle>
          <a:p>
            <a:pPr lvl="0" rtl="0"/>
            <a:r>
              <a:rPr lang="de-DE" smtClean="0"/>
              <a:t>Formatvorlagen des Textmasters bearbeiten</a:t>
            </a:r>
          </a:p>
          <a:p>
            <a:pPr lvl="1" rtl="0"/>
            <a:r>
              <a:rPr lang="de-DE" smtClean="0"/>
              <a:t>Zweite Ebene</a:t>
            </a:r>
          </a:p>
          <a:p>
            <a:pPr lvl="2" rtl="0"/>
            <a:r>
              <a:rPr lang="de-DE" smtClean="0"/>
              <a:t>Dritte Ebene</a:t>
            </a:r>
          </a:p>
          <a:p>
            <a:pPr lvl="3" rtl="0"/>
            <a:r>
              <a:rPr lang="de-DE" smtClean="0"/>
              <a:t>Vierte Ebene</a:t>
            </a:r>
          </a:p>
          <a:p>
            <a:pPr lvl="4" rtl="0"/>
            <a:r>
              <a:rPr lang="de-DE" smtClean="0"/>
              <a:t>Fünfte Ebene</a:t>
            </a:r>
            <a:endParaRPr lang="de-DE" dirty="0"/>
          </a:p>
        </p:txBody>
      </p:sp>
      <p:sp>
        <p:nvSpPr>
          <p:cNvPr id="4" name="Textplatzhalter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de-DE" smtClean="0"/>
              <a:t>Formatvorlagen des Textmasters bearbeiten</a:t>
            </a:r>
          </a:p>
        </p:txBody>
      </p:sp>
      <p:sp>
        <p:nvSpPr>
          <p:cNvPr id="5" name="Datumsplatzhalter 4"/>
          <p:cNvSpPr>
            <a:spLocks noGrp="1"/>
          </p:cNvSpPr>
          <p:nvPr>
            <p:ph type="dt" sz="half" idx="10"/>
          </p:nvPr>
        </p:nvSpPr>
        <p:spPr/>
        <p:txBody>
          <a:bodyPr rtlCol="0"/>
          <a:lstStyle>
            <a:lvl1pPr>
              <a:defRPr/>
            </a:lvl1pPr>
          </a:lstStyle>
          <a:p>
            <a:fld id="{488850F1-C6B6-4C05-BD20-1D3180DD847F}" type="datetime1">
              <a:rPr lang="de-DE" smtClean="0"/>
              <a:pPr/>
              <a:t>27.05.2021</a:t>
            </a:fld>
            <a:endParaRPr lang="de-DE" dirty="0"/>
          </a:p>
        </p:txBody>
      </p:sp>
      <p:sp>
        <p:nvSpPr>
          <p:cNvPr id="6" name="Fußzeilenplatzhalter 5"/>
          <p:cNvSpPr>
            <a:spLocks noGrp="1"/>
          </p:cNvSpPr>
          <p:nvPr>
            <p:ph type="ftr" sz="quarter" idx="11"/>
          </p:nvPr>
        </p:nvSpPr>
        <p:spPr/>
        <p:txBody>
          <a:bodyPr rtlCol="0"/>
          <a:lstStyle/>
          <a:p>
            <a:pPr rtl="0"/>
            <a:endParaRPr lang="de-DE" dirty="0"/>
          </a:p>
        </p:txBody>
      </p:sp>
      <p:sp>
        <p:nvSpPr>
          <p:cNvPr id="7" name="Foliennummernplatzhalter 6"/>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8837612" y="2277477"/>
            <a:ext cx="2743201" cy="2322178"/>
          </a:xfrm>
        </p:spPr>
        <p:txBody>
          <a:bodyPr rtlCol="0" anchor="b">
            <a:normAutofit/>
          </a:bodyPr>
          <a:lstStyle>
            <a:lvl1pPr algn="l" rtl="0">
              <a:defRPr sz="2600">
                <a:solidFill>
                  <a:schemeClr val="accent2"/>
                </a:solidFill>
              </a:defRPr>
            </a:lvl1pPr>
          </a:lstStyle>
          <a:p>
            <a:pPr rtl="0"/>
            <a:r>
              <a:rPr lang="de-DE" smtClean="0"/>
              <a:t>Titelmasterformat durch Klicken bearbeiten</a:t>
            </a:r>
            <a:endParaRPr lang="de-DE" dirty="0"/>
          </a:p>
        </p:txBody>
      </p:sp>
      <p:sp>
        <p:nvSpPr>
          <p:cNvPr id="8" name="Abgerundetes Rechteck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3" name="Bildplatzhalter 2" descr="Leerer Platzhalter zum Hinzufügen eines Bilds. Klicken Sie auf den Platzhalter, und wählen Sie das hinzuzufügende Bild aus."/>
          <p:cNvSpPr>
            <a:spLocks noGrp="1"/>
          </p:cNvSpPr>
          <p:nvPr>
            <p:ph type="pic" idx="1"/>
          </p:nvPr>
        </p:nvSpPr>
        <p:spPr>
          <a:xfrm>
            <a:off x="1408112" y="647700"/>
            <a:ext cx="6629400" cy="4572000"/>
          </a:xfrm>
          <a:prstGeom prst="roundRect">
            <a:avLst>
              <a:gd name="adj" fmla="val 3725"/>
            </a:avLst>
          </a:prstGeom>
        </p:spPr>
        <p:txBody>
          <a:bodyPr tIns="914400" rtlCol="0">
            <a:normAutofit/>
          </a:bodyPr>
          <a:lstStyle>
            <a:lvl1pPr marL="0" indent="0" algn="ctr" rtl="0">
              <a:buNone/>
              <a:defRPr sz="24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de-DE" smtClean="0"/>
              <a:t>Bild durch Klicken auf Symbol hinzufügen</a:t>
            </a:r>
            <a:endParaRPr lang="de-DE" dirty="0"/>
          </a:p>
        </p:txBody>
      </p:sp>
      <p:sp>
        <p:nvSpPr>
          <p:cNvPr id="4" name="Textplatzhalter 3"/>
          <p:cNvSpPr>
            <a:spLocks noGrp="1"/>
          </p:cNvSpPr>
          <p:nvPr>
            <p:ph type="body" sz="half" idx="2"/>
          </p:nvPr>
        </p:nvSpPr>
        <p:spPr>
          <a:xfrm>
            <a:off x="8837614" y="4583187"/>
            <a:ext cx="2743200" cy="1131813"/>
          </a:xfrm>
        </p:spPr>
        <p:txBody>
          <a:bodyPr rtlCol="0">
            <a:normAutofit/>
          </a:bodyPr>
          <a:lstStyle>
            <a:lvl1pPr marL="0" indent="0" algn="l" rtl="0">
              <a:spcBef>
                <a:spcPts val="1000"/>
              </a:spcBef>
              <a:buNone/>
              <a:defRPr sz="14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de-DE" smtClean="0"/>
              <a:t>Formatvorlagen des Textmasters bearbeiten</a:t>
            </a:r>
          </a:p>
        </p:txBody>
      </p:sp>
      <p:sp>
        <p:nvSpPr>
          <p:cNvPr id="5" name="Datumsplatzhalter 4"/>
          <p:cNvSpPr>
            <a:spLocks noGrp="1"/>
          </p:cNvSpPr>
          <p:nvPr>
            <p:ph type="dt" sz="half" idx="10"/>
          </p:nvPr>
        </p:nvSpPr>
        <p:spPr/>
        <p:txBody>
          <a:bodyPr rtlCol="0"/>
          <a:lstStyle>
            <a:lvl1pPr>
              <a:defRPr/>
            </a:lvl1pPr>
          </a:lstStyle>
          <a:p>
            <a:fld id="{BB39350B-2390-446E-A9B7-7039FF5F8BFC}" type="datetime1">
              <a:rPr lang="de-DE" smtClean="0"/>
              <a:pPr/>
              <a:t>27.05.2021</a:t>
            </a:fld>
            <a:endParaRPr lang="de-DE" dirty="0"/>
          </a:p>
        </p:txBody>
      </p:sp>
      <p:sp>
        <p:nvSpPr>
          <p:cNvPr id="6" name="Fußzeilenplatzhalter 5"/>
          <p:cNvSpPr>
            <a:spLocks noGrp="1"/>
          </p:cNvSpPr>
          <p:nvPr>
            <p:ph type="ftr" sz="quarter" idx="11"/>
          </p:nvPr>
        </p:nvSpPr>
        <p:spPr/>
        <p:txBody>
          <a:bodyPr rtlCol="0"/>
          <a:lstStyle/>
          <a:p>
            <a:pPr rtl="0"/>
            <a:endParaRPr lang="de-DE" dirty="0"/>
          </a:p>
        </p:txBody>
      </p:sp>
      <p:sp>
        <p:nvSpPr>
          <p:cNvPr id="7" name="Foliennummernplatzhalter 6"/>
          <p:cNvSpPr>
            <a:spLocks noGrp="1"/>
          </p:cNvSpPr>
          <p:nvPr>
            <p:ph type="sldNum" sz="quarter" idx="12"/>
          </p:nvPr>
        </p:nvSpPr>
        <p:spPr/>
        <p:txBody>
          <a:bodyPr rtlCol="0"/>
          <a:lstStyle/>
          <a:p>
            <a:pPr rtl="0"/>
            <a:fld id="{8FDBFFB2-86D9-4B8F-A59A-553A60B94BBE}" type="slidenum">
              <a:rPr lang="de-DE" smtClean="0"/>
              <a:t>‹Nr.›</a:t>
            </a:fld>
            <a:endParaRPr lang="de-DE"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pPr rtl="0"/>
            <a:r>
              <a:rPr lang="de-DE" dirty="0" smtClean="0"/>
              <a:t>Titelmasterformat durch Klicken bearbeiten</a:t>
            </a:r>
            <a:endParaRPr lang="de-DE" dirty="0"/>
          </a:p>
        </p:txBody>
      </p:sp>
      <p:sp>
        <p:nvSpPr>
          <p:cNvPr id="3" name="Textplatzhalt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rtl="0"/>
            <a:r>
              <a:rPr lang="de-DE" dirty="0" smtClean="0"/>
              <a:t>Textmasterformat durch Klicken bearbeiten</a:t>
            </a:r>
          </a:p>
          <a:p>
            <a:pPr lvl="1" rtl="0"/>
            <a:r>
              <a:rPr lang="de-DE" dirty="0" smtClean="0"/>
              <a:t>Zweite Ebene</a:t>
            </a:r>
          </a:p>
          <a:p>
            <a:pPr lvl="2" rtl="0"/>
            <a:r>
              <a:rPr lang="de-DE" dirty="0" smtClean="0"/>
              <a:t>Dritte Ebene</a:t>
            </a:r>
          </a:p>
          <a:p>
            <a:pPr lvl="3" rtl="0"/>
            <a:r>
              <a:rPr lang="de-DE" dirty="0" smtClean="0"/>
              <a:t>Vierte Ebene</a:t>
            </a:r>
          </a:p>
          <a:p>
            <a:pPr lvl="4" rtl="0"/>
            <a:r>
              <a:rPr lang="de-DE" dirty="0" smtClean="0"/>
              <a:t>Fünfte Ebene</a:t>
            </a:r>
            <a:endParaRPr lang="de-DE" dirty="0"/>
          </a:p>
        </p:txBody>
      </p:sp>
      <p:sp>
        <p:nvSpPr>
          <p:cNvPr id="4" name="Datumsplatzhalt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rtl="0">
              <a:defRPr sz="1100">
                <a:solidFill>
                  <a:schemeClr val="tx2"/>
                </a:solidFill>
              </a:defRPr>
            </a:lvl1pPr>
          </a:lstStyle>
          <a:p>
            <a:fld id="{6F2776E1-461A-4DC9-8114-421E6B256B0E}" type="datetime1">
              <a:rPr lang="de-DE" smtClean="0"/>
              <a:pPr/>
              <a:t>27.05.2021</a:t>
            </a:fld>
            <a:endParaRPr lang="de-DE" dirty="0"/>
          </a:p>
        </p:txBody>
      </p:sp>
      <p:sp>
        <p:nvSpPr>
          <p:cNvPr id="5" name="Fußzeilenplatzhalt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rtl="0">
              <a:defRPr sz="1100">
                <a:solidFill>
                  <a:schemeClr val="tx2"/>
                </a:solidFill>
              </a:defRPr>
            </a:lvl1pPr>
          </a:lstStyle>
          <a:p>
            <a:pPr rtl="0"/>
            <a:endParaRPr lang="de-DE" dirty="0"/>
          </a:p>
        </p:txBody>
      </p:sp>
      <p:sp>
        <p:nvSpPr>
          <p:cNvPr id="6" name="Foliennummernplatzhalt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rtl="0">
              <a:defRPr sz="1100" b="1">
                <a:solidFill>
                  <a:srgbClr val="AB3C19"/>
                </a:solidFill>
              </a:defRPr>
            </a:lvl1pPr>
          </a:lstStyle>
          <a:p>
            <a:pPr rtl="0"/>
            <a:fld id="{8FDBFFB2-86D9-4B8F-A59A-553A60B94BBE}" type="slidenum">
              <a:rPr lang="de-DE" smtClean="0"/>
              <a:pPr/>
              <a:t>‹Nr.›</a:t>
            </a:fld>
            <a:endParaRPr lang="de-DE"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algn="ctr" rtl="0"/>
            <a:r>
              <a:rPr lang="de-DE" dirty="0" smtClean="0"/>
              <a:t>Das Kita-Zukunftsgesetz</a:t>
            </a:r>
            <a:endParaRPr lang="de-DE" dirty="0"/>
          </a:p>
        </p:txBody>
      </p:sp>
      <p:sp>
        <p:nvSpPr>
          <p:cNvPr id="3" name="Untertitel 2"/>
          <p:cNvSpPr>
            <a:spLocks noGrp="1"/>
          </p:cNvSpPr>
          <p:nvPr>
            <p:ph type="subTitle" idx="1"/>
          </p:nvPr>
        </p:nvSpPr>
        <p:spPr/>
        <p:txBody>
          <a:bodyPr rtlCol="0">
            <a:normAutofit/>
          </a:bodyPr>
          <a:lstStyle/>
          <a:p>
            <a:pPr algn="ctr" rtl="0"/>
            <a:r>
              <a:rPr lang="de-DE" sz="3200" b="1" dirty="0" smtClean="0"/>
              <a:t>Was bedeutet das? </a:t>
            </a:r>
            <a:endParaRPr lang="de-DE" sz="3200" b="1" dirty="0"/>
          </a:p>
        </p:txBody>
      </p:sp>
    </p:spTree>
    <p:extLst>
      <p:ext uri="{BB962C8B-B14F-4D97-AF65-F5344CB8AC3E}">
        <p14:creationId xmlns:p14="http://schemas.microsoft.com/office/powerpoint/2010/main" val="357842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Wird die Zahl der Ganztagsplätze erhöht?</a:t>
            </a:r>
            <a:endParaRPr lang="de-DE" dirty="0"/>
          </a:p>
        </p:txBody>
      </p:sp>
      <p:sp>
        <p:nvSpPr>
          <p:cNvPr id="3" name="Inhaltsplatzhalter 2"/>
          <p:cNvSpPr>
            <a:spLocks noGrp="1"/>
          </p:cNvSpPr>
          <p:nvPr>
            <p:ph idx="1"/>
          </p:nvPr>
        </p:nvSpPr>
        <p:spPr>
          <a:xfrm>
            <a:off x="2208213" y="1968842"/>
            <a:ext cx="9372600" cy="3746157"/>
          </a:xfrm>
        </p:spPr>
        <p:txBody>
          <a:bodyPr rtlCol="0"/>
          <a:lstStyle/>
          <a:p>
            <a:pPr rtl="0"/>
            <a:endParaRPr lang="de-DE" b="1" dirty="0" smtClean="0">
              <a:sym typeface="Wingdings" panose="05000000000000000000" pitchFamily="2" charset="2"/>
            </a:endParaRPr>
          </a:p>
          <a:p>
            <a:r>
              <a:rPr lang="de-DE" dirty="0"/>
              <a:t>w</a:t>
            </a:r>
            <a:r>
              <a:rPr lang="de-DE" dirty="0" smtClean="0"/>
              <a:t>urden schon </a:t>
            </a:r>
            <a:r>
              <a:rPr lang="de-DE" smtClean="0"/>
              <a:t>um </a:t>
            </a:r>
            <a:r>
              <a:rPr lang="de-DE" smtClean="0"/>
              <a:t>4 </a:t>
            </a:r>
            <a:r>
              <a:rPr lang="de-DE" dirty="0" smtClean="0"/>
              <a:t>Plätze erhöht</a:t>
            </a:r>
          </a:p>
          <a:p>
            <a:r>
              <a:rPr lang="de-DE" dirty="0" smtClean="0"/>
              <a:t>In den nächsten 7 Jahren sollen alle Kinder die Möglichkeit für eine Betreuung mit warmen Mittagessen erhalten</a:t>
            </a:r>
          </a:p>
          <a:p>
            <a:r>
              <a:rPr lang="de-DE" dirty="0" smtClean="0"/>
              <a:t>Rahmenbedingungen sollen angepasst werden beispielsweise die Räumlichkeiten</a:t>
            </a:r>
          </a:p>
        </p:txBody>
      </p:sp>
    </p:spTree>
    <p:extLst>
      <p:ext uri="{BB962C8B-B14F-4D97-AF65-F5344CB8AC3E}">
        <p14:creationId xmlns:p14="http://schemas.microsoft.com/office/powerpoint/2010/main" val="1330361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Was passiert für die Vorschüler die zum 1.07. des jeweiligen Jahres ihren Platz verlieren?</a:t>
            </a:r>
            <a:endParaRPr lang="de-DE" dirty="0"/>
          </a:p>
        </p:txBody>
      </p:sp>
      <p:sp>
        <p:nvSpPr>
          <p:cNvPr id="3" name="Inhaltsplatzhalter 2"/>
          <p:cNvSpPr>
            <a:spLocks noGrp="1"/>
          </p:cNvSpPr>
          <p:nvPr>
            <p:ph idx="1"/>
          </p:nvPr>
        </p:nvSpPr>
        <p:spPr>
          <a:xfrm>
            <a:off x="2208213" y="1968842"/>
            <a:ext cx="9372600" cy="3746157"/>
          </a:xfrm>
        </p:spPr>
        <p:txBody>
          <a:bodyPr rtlCol="0"/>
          <a:lstStyle/>
          <a:p>
            <a:pPr rtl="0"/>
            <a:endParaRPr lang="de-DE" b="1" dirty="0" smtClean="0">
              <a:sym typeface="Wingdings" panose="05000000000000000000" pitchFamily="2" charset="2"/>
            </a:endParaRPr>
          </a:p>
          <a:p>
            <a:pPr rtl="0"/>
            <a:r>
              <a:rPr lang="de-DE" dirty="0" smtClean="0"/>
              <a:t>Das Landesgesetz sagt, dass Vorschüler bis ein Tag vor Ende der Schulferien in Rheinland-Pfalz die Kita besuchen dürfen</a:t>
            </a:r>
          </a:p>
          <a:p>
            <a:pPr rtl="0"/>
            <a:r>
              <a:rPr lang="de-DE" dirty="0" smtClean="0"/>
              <a:t>Das Landesgesetz hebelt hiermit das neue Kita-Gesetz noch aus</a:t>
            </a:r>
          </a:p>
          <a:p>
            <a:pPr rtl="0"/>
            <a:r>
              <a:rPr lang="de-DE" dirty="0" smtClean="0"/>
              <a:t>also ändert sich erstmal nichts!</a:t>
            </a:r>
          </a:p>
        </p:txBody>
      </p:sp>
    </p:spTree>
    <p:extLst>
      <p:ext uri="{BB962C8B-B14F-4D97-AF65-F5344CB8AC3E}">
        <p14:creationId xmlns:p14="http://schemas.microsoft.com/office/powerpoint/2010/main" val="1735909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83500" y="25867"/>
            <a:ext cx="9372600" cy="1200416"/>
          </a:xfrm>
        </p:spPr>
        <p:txBody>
          <a:bodyPr rtlCol="0"/>
          <a:lstStyle/>
          <a:p>
            <a:pPr rtl="0"/>
            <a:r>
              <a:rPr lang="de-DE" dirty="0" smtClean="0"/>
              <a:t>Ranking des Bewegungskindergarten Grashüpfer:</a:t>
            </a:r>
            <a:endParaRPr lang="de-DE" dirty="0"/>
          </a:p>
        </p:txBody>
      </p:sp>
      <p:sp>
        <p:nvSpPr>
          <p:cNvPr id="3" name="Inhaltsplatzhalter 2"/>
          <p:cNvSpPr>
            <a:spLocks noGrp="1"/>
          </p:cNvSpPr>
          <p:nvPr>
            <p:ph idx="1"/>
          </p:nvPr>
        </p:nvSpPr>
        <p:spPr>
          <a:xfrm>
            <a:off x="2125834" y="626075"/>
            <a:ext cx="9372600" cy="5511114"/>
          </a:xfrm>
        </p:spPr>
        <p:txBody>
          <a:bodyPr rtlCol="0">
            <a:normAutofit/>
          </a:bodyPr>
          <a:lstStyle/>
          <a:p>
            <a:pPr rtl="0"/>
            <a:endParaRPr lang="de-DE" b="1" dirty="0" smtClean="0">
              <a:sym typeface="Wingdings" panose="05000000000000000000" pitchFamily="2" charset="2"/>
            </a:endParaRPr>
          </a:p>
          <a:p>
            <a:pPr algn="ctr" rtl="0"/>
            <a:r>
              <a:rPr lang="de-DE" sz="1400" i="1" dirty="0" smtClean="0"/>
              <a:t> Ein Ranking gab es schon immer</a:t>
            </a:r>
          </a:p>
          <a:p>
            <a:pPr algn="ctr" rtl="0"/>
            <a:r>
              <a:rPr lang="de-DE" sz="1400" i="1" dirty="0" smtClean="0"/>
              <a:t>Arbeitszeitnachweise mussten auch jährlich nachgewiesen werden</a:t>
            </a:r>
          </a:p>
          <a:p>
            <a:pPr marL="45720" indent="0" rtl="0">
              <a:buNone/>
            </a:pPr>
            <a:r>
              <a:rPr lang="de-DE" sz="1400" b="1" dirty="0" smtClean="0"/>
              <a:t>Rankingfaktoren:</a:t>
            </a:r>
          </a:p>
          <a:p>
            <a:pPr>
              <a:buFont typeface="Wingdings" panose="05000000000000000000" pitchFamily="2" charset="2"/>
              <a:buChar char="Ø"/>
            </a:pPr>
            <a:r>
              <a:rPr lang="de-DE" sz="1400" dirty="0" smtClean="0"/>
              <a:t>die bestätigte Beschäftigungszeit wöchentlich in Std. von beiden Elternteilen</a:t>
            </a:r>
          </a:p>
          <a:p>
            <a:pPr>
              <a:buFont typeface="Wingdings" panose="05000000000000000000" pitchFamily="2" charset="2"/>
              <a:buChar char="Ø"/>
            </a:pPr>
            <a:r>
              <a:rPr lang="de-DE" sz="1400" dirty="0" smtClean="0"/>
              <a:t>Bedarf an Tagen in der Woche – Punkte entsprechend der Tage</a:t>
            </a:r>
          </a:p>
          <a:p>
            <a:pPr>
              <a:buFont typeface="Wingdings" panose="05000000000000000000" pitchFamily="2" charset="2"/>
              <a:buChar char="Ø"/>
            </a:pPr>
            <a:r>
              <a:rPr lang="de-DE" sz="1400" dirty="0" smtClean="0"/>
              <a:t>Arbeitsweg in einfache km : 10 </a:t>
            </a:r>
          </a:p>
          <a:p>
            <a:pPr>
              <a:buFont typeface="Wingdings" panose="05000000000000000000" pitchFamily="2" charset="2"/>
              <a:buChar char="Ø"/>
            </a:pPr>
            <a:r>
              <a:rPr lang="de-DE" sz="1400" dirty="0" smtClean="0"/>
              <a:t>Selbstständigkeit</a:t>
            </a:r>
          </a:p>
          <a:p>
            <a:pPr>
              <a:buFont typeface="Wingdings" panose="05000000000000000000" pitchFamily="2" charset="2"/>
              <a:buChar char="Ø"/>
            </a:pPr>
            <a:r>
              <a:rPr lang="de-DE" sz="1400" dirty="0" smtClean="0"/>
              <a:t>Arbeitszeit außerhalb der Betreuungszeiten</a:t>
            </a:r>
          </a:p>
          <a:p>
            <a:pPr>
              <a:buFont typeface="Wingdings" panose="05000000000000000000" pitchFamily="2" charset="2"/>
              <a:buChar char="Ø"/>
            </a:pPr>
            <a:r>
              <a:rPr lang="de-DE" sz="1400" dirty="0" smtClean="0"/>
              <a:t>Alter des Kindes zum Stichtag 1.7 : 10</a:t>
            </a:r>
          </a:p>
          <a:p>
            <a:pPr>
              <a:buFont typeface="Wingdings" panose="05000000000000000000" pitchFamily="2" charset="2"/>
              <a:buChar char="Ø"/>
            </a:pPr>
            <a:r>
              <a:rPr lang="de-DE" sz="1400" dirty="0" smtClean="0"/>
              <a:t>Sonderbonus für soziale Notwendigkeiten </a:t>
            </a:r>
          </a:p>
          <a:p>
            <a:pPr>
              <a:buFont typeface="Wingdings" panose="05000000000000000000" pitchFamily="2" charset="2"/>
              <a:buChar char="Ø"/>
            </a:pPr>
            <a:r>
              <a:rPr lang="de-DE" sz="1400" dirty="0" smtClean="0"/>
              <a:t>bei alleinerziehenden werden alle Punkte doppelt gezählt</a:t>
            </a:r>
          </a:p>
          <a:p>
            <a:pPr>
              <a:buFont typeface="Wingdings" panose="05000000000000000000" pitchFamily="2" charset="2"/>
              <a:buChar char="Ø"/>
            </a:pPr>
            <a:r>
              <a:rPr lang="de-DE" sz="1400" dirty="0" smtClean="0"/>
              <a:t>Träger hat immer die Entscheidungshoheit</a:t>
            </a:r>
          </a:p>
        </p:txBody>
      </p:sp>
    </p:spTree>
    <p:extLst>
      <p:ext uri="{BB962C8B-B14F-4D97-AF65-F5344CB8AC3E}">
        <p14:creationId xmlns:p14="http://schemas.microsoft.com/office/powerpoint/2010/main" val="17436583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additive="base">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 calcmode="lin" valueType="num">
                                      <p:cBhvr additive="base">
                                        <p:cTn id="7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An wen kann man sich für weitere Auskünfte wenden?</a:t>
            </a:r>
            <a:endParaRPr lang="de-DE" dirty="0"/>
          </a:p>
        </p:txBody>
      </p:sp>
      <p:sp>
        <p:nvSpPr>
          <p:cNvPr id="3" name="Inhaltsplatzhalter 2"/>
          <p:cNvSpPr>
            <a:spLocks noGrp="1"/>
          </p:cNvSpPr>
          <p:nvPr>
            <p:ph idx="1"/>
          </p:nvPr>
        </p:nvSpPr>
        <p:spPr>
          <a:xfrm>
            <a:off x="2208213" y="1505216"/>
            <a:ext cx="9372600" cy="3812058"/>
          </a:xfrm>
        </p:spPr>
        <p:txBody>
          <a:bodyPr rtlCol="0">
            <a:normAutofit/>
          </a:bodyPr>
          <a:lstStyle/>
          <a:p>
            <a:pPr marL="45720" indent="0" rtl="0">
              <a:buNone/>
            </a:pPr>
            <a:endParaRPr lang="de-DE" b="1" dirty="0" smtClean="0">
              <a:sym typeface="Wingdings" panose="05000000000000000000" pitchFamily="2" charset="2"/>
            </a:endParaRPr>
          </a:p>
          <a:p>
            <a:pPr marL="45720" indent="0" rtl="0">
              <a:buNone/>
            </a:pPr>
            <a:endParaRPr lang="de-DE" dirty="0"/>
          </a:p>
          <a:p>
            <a:pPr rtl="0"/>
            <a:r>
              <a:rPr lang="de-DE" dirty="0" smtClean="0"/>
              <a:t>Kreisjugendamt Bad Dürkheim - Frau Monika </a:t>
            </a:r>
            <a:r>
              <a:rPr lang="de-DE" dirty="0" err="1" smtClean="0"/>
              <a:t>Pfirrmann</a:t>
            </a:r>
            <a:endParaRPr lang="de-DE" dirty="0" smtClean="0"/>
          </a:p>
          <a:p>
            <a:pPr rtl="0"/>
            <a:r>
              <a:rPr lang="de-DE" dirty="0" smtClean="0"/>
              <a:t>Landesjugendamt Mainz – Herrn Detlef </a:t>
            </a:r>
            <a:r>
              <a:rPr lang="de-DE" dirty="0" err="1" smtClean="0"/>
              <a:t>Platzek</a:t>
            </a:r>
            <a:endParaRPr lang="de-DE" dirty="0" smtClean="0"/>
          </a:p>
          <a:p>
            <a:pPr rtl="0"/>
            <a:r>
              <a:rPr lang="de-DE" dirty="0" smtClean="0"/>
              <a:t>Landeselternbeirat Rheinland-Pfalz</a:t>
            </a:r>
          </a:p>
          <a:p>
            <a:pPr rtl="0"/>
            <a:endParaRPr lang="de-DE" dirty="0"/>
          </a:p>
          <a:p>
            <a:pPr marL="45720" indent="0" algn="ctr" rtl="0">
              <a:buNone/>
            </a:pPr>
            <a:r>
              <a:rPr lang="de-DE" i="1" dirty="0" smtClean="0"/>
              <a:t>Die Testphase beginnt zum 1.07.2021, im nächsten Kindergartenjahr wird im Bedarfsplanungsgespräch mit dem Landesjugendamt nachjustiert!</a:t>
            </a:r>
          </a:p>
        </p:txBody>
      </p:sp>
    </p:spTree>
    <p:extLst>
      <p:ext uri="{BB962C8B-B14F-4D97-AF65-F5344CB8AC3E}">
        <p14:creationId xmlns:p14="http://schemas.microsoft.com/office/powerpoint/2010/main" val="18686172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10505" y="362464"/>
            <a:ext cx="9372600" cy="6800335"/>
          </a:xfrm>
        </p:spPr>
        <p:txBody>
          <a:bodyPr>
            <a:normAutofit fontScale="90000"/>
          </a:bodyPr>
          <a:lstStyle/>
          <a:p>
            <a:r>
              <a:rPr lang="de-DE" sz="2700" dirty="0" smtClean="0"/>
              <a:t>Was ist wenn ich im Außendienst bin und somit keine Dienststelle habe?</a:t>
            </a:r>
            <a:br>
              <a:rPr lang="de-DE" sz="2700" dirty="0" smtClean="0"/>
            </a:br>
            <a:r>
              <a:rPr lang="de-DE" sz="2700" dirty="0" smtClean="0">
                <a:sym typeface="Wingdings" panose="05000000000000000000" pitchFamily="2" charset="2"/>
              </a:rPr>
              <a:t> eine Möglichkeit ist es, das Sie den Radius angeben indem Sie im Außendienst tätig sind </a:t>
            </a:r>
            <a:br>
              <a:rPr lang="de-DE" sz="2700" dirty="0" smtClean="0">
                <a:sym typeface="Wingdings" panose="05000000000000000000" pitchFamily="2" charset="2"/>
              </a:rPr>
            </a:br>
            <a:r>
              <a:rPr lang="de-DE" sz="2700" dirty="0">
                <a:sym typeface="Wingdings" panose="05000000000000000000" pitchFamily="2" charset="2"/>
              </a:rPr>
              <a:t/>
            </a:r>
            <a:br>
              <a:rPr lang="de-DE" sz="2700" dirty="0">
                <a:sym typeface="Wingdings" panose="05000000000000000000" pitchFamily="2" charset="2"/>
              </a:rPr>
            </a:br>
            <a:r>
              <a:rPr lang="de-DE" sz="2700" dirty="0" smtClean="0">
                <a:sym typeface="Wingdings" panose="05000000000000000000" pitchFamily="2" charset="2"/>
              </a:rPr>
              <a:t>Gibt es eine Möglichkeit zur verlängerten Betreuung bis 13.00 Uhr OHNE Mittagessen?</a:t>
            </a:r>
            <a:br>
              <a:rPr lang="de-DE" sz="2700" dirty="0" smtClean="0">
                <a:sym typeface="Wingdings" panose="05000000000000000000" pitchFamily="2" charset="2"/>
              </a:rPr>
            </a:br>
            <a:r>
              <a:rPr lang="de-DE" sz="2700" dirty="0" smtClean="0">
                <a:sym typeface="Wingdings" panose="05000000000000000000" pitchFamily="2" charset="2"/>
              </a:rPr>
              <a:t> laut Ministerium ist dies nicht angedacht und dies soll es auch nicht mehr geben, für die Zukunft sollen alle die Möglichkeit der durchgehenden 7 Std. Betreuung mit Mittagessen erhalten</a:t>
            </a:r>
            <a:br>
              <a:rPr lang="de-DE" sz="2700" dirty="0" smtClean="0">
                <a:sym typeface="Wingdings" panose="05000000000000000000" pitchFamily="2" charset="2"/>
              </a:rPr>
            </a:br>
            <a:r>
              <a:rPr lang="de-DE" sz="2700" dirty="0">
                <a:sym typeface="Wingdings" panose="05000000000000000000" pitchFamily="2" charset="2"/>
              </a:rPr>
              <a:t/>
            </a:r>
            <a:br>
              <a:rPr lang="de-DE" sz="2700" dirty="0">
                <a:sym typeface="Wingdings" panose="05000000000000000000" pitchFamily="2" charset="2"/>
              </a:rPr>
            </a:br>
            <a:r>
              <a:rPr lang="de-DE" sz="2700" dirty="0" smtClean="0">
                <a:sym typeface="Wingdings" panose="05000000000000000000" pitchFamily="2" charset="2"/>
              </a:rPr>
              <a:t>Was ist wenn ich die Betreuung ab 7.15 Uhr benötige aber nicht bis 16.45 Uhr? </a:t>
            </a:r>
            <a:br>
              <a:rPr lang="de-DE" sz="2700" dirty="0" smtClean="0">
                <a:sym typeface="Wingdings" panose="05000000000000000000" pitchFamily="2" charset="2"/>
              </a:rPr>
            </a:br>
            <a:r>
              <a:rPr lang="de-DE" sz="2700" dirty="0" smtClean="0">
                <a:sym typeface="Wingdings" panose="05000000000000000000" pitchFamily="2" charset="2"/>
              </a:rPr>
              <a:t> dann buchen Sie 9,5 Std. später bringen oder früher kommen ist möglich</a:t>
            </a:r>
            <a:br>
              <a:rPr lang="de-DE" sz="2700" dirty="0" smtClean="0">
                <a:sym typeface="Wingdings" panose="05000000000000000000" pitchFamily="2" charset="2"/>
              </a:rPr>
            </a:br>
            <a:r>
              <a:rPr lang="de-DE" sz="2700" dirty="0">
                <a:sym typeface="Wingdings" panose="05000000000000000000" pitchFamily="2" charset="2"/>
              </a:rPr>
              <a:t/>
            </a:r>
            <a:br>
              <a:rPr lang="de-DE" sz="2700" dirty="0">
                <a:sym typeface="Wingdings" panose="05000000000000000000" pitchFamily="2" charset="2"/>
              </a:rPr>
            </a:br>
            <a:r>
              <a:rPr lang="de-DE" sz="4000" dirty="0" smtClean="0">
                <a:sym typeface="Wingdings" panose="05000000000000000000" pitchFamily="2" charset="2"/>
              </a:rPr>
              <a:t/>
            </a:r>
            <a:br>
              <a:rPr lang="de-DE" sz="4000" dirty="0" smtClean="0">
                <a:sym typeface="Wingdings" panose="05000000000000000000" pitchFamily="2" charset="2"/>
              </a:rPr>
            </a:br>
            <a:endParaRPr lang="de-DE" sz="4000" dirty="0"/>
          </a:p>
        </p:txBody>
      </p:sp>
    </p:spTree>
    <p:extLst>
      <p:ext uri="{BB962C8B-B14F-4D97-AF65-F5344CB8AC3E}">
        <p14:creationId xmlns:p14="http://schemas.microsoft.com/office/powerpoint/2010/main" val="35398206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52840" y="1532238"/>
            <a:ext cx="9372600" cy="6256637"/>
          </a:xfrm>
        </p:spPr>
        <p:txBody>
          <a:bodyPr>
            <a:normAutofit fontScale="90000"/>
          </a:bodyPr>
          <a:lstStyle/>
          <a:p>
            <a:r>
              <a:rPr lang="de-DE" sz="2700" dirty="0">
                <a:sym typeface="Wingdings" panose="05000000000000000000" pitchFamily="2" charset="2"/>
              </a:rPr>
              <a:t>Muss ich mein Kind jetzt immer länger da </a:t>
            </a:r>
            <a:r>
              <a:rPr lang="de-DE" sz="2700" dirty="0" smtClean="0">
                <a:sym typeface="Wingdings" panose="05000000000000000000" pitchFamily="2" charset="2"/>
              </a:rPr>
              <a:t>lassen, </a:t>
            </a:r>
            <a:r>
              <a:rPr lang="de-DE" sz="2700" dirty="0">
                <a:sym typeface="Wingdings" panose="05000000000000000000" pitchFamily="2" charset="2"/>
              </a:rPr>
              <a:t>sodass ich meinen Platz erhalte den ich benötige?</a:t>
            </a:r>
            <a:br>
              <a:rPr lang="de-DE" sz="2700" dirty="0">
                <a:sym typeface="Wingdings" panose="05000000000000000000" pitchFamily="2" charset="2"/>
              </a:rPr>
            </a:br>
            <a:r>
              <a:rPr lang="de-DE" sz="2700" dirty="0">
                <a:sym typeface="Wingdings" panose="05000000000000000000" pitchFamily="2" charset="2"/>
              </a:rPr>
              <a:t> Nein, </a:t>
            </a:r>
            <a:r>
              <a:rPr lang="de-DE" sz="2700" dirty="0" smtClean="0">
                <a:sym typeface="Wingdings" panose="05000000000000000000" pitchFamily="2" charset="2"/>
              </a:rPr>
              <a:t>Sie </a:t>
            </a:r>
            <a:r>
              <a:rPr lang="de-DE" sz="2700" dirty="0">
                <a:sym typeface="Wingdings" panose="05000000000000000000" pitchFamily="2" charset="2"/>
              </a:rPr>
              <a:t>nutzen den Platz, so wie S</a:t>
            </a:r>
            <a:r>
              <a:rPr lang="de-DE" sz="2700" dirty="0" smtClean="0">
                <a:sym typeface="Wingdings" panose="05000000000000000000" pitchFamily="2" charset="2"/>
              </a:rPr>
              <a:t>ie ihn wirklich </a:t>
            </a:r>
            <a:r>
              <a:rPr lang="de-DE" sz="2700" dirty="0">
                <a:sym typeface="Wingdings" panose="05000000000000000000" pitchFamily="2" charset="2"/>
              </a:rPr>
              <a:t>brauchen. Sie bekommen den Platz nicht gestrichen. Sie müssen nicht den vollen Umfang nutzen.</a:t>
            </a:r>
            <a:br>
              <a:rPr lang="de-DE" sz="2700" dirty="0">
                <a:sym typeface="Wingdings" panose="05000000000000000000" pitchFamily="2" charset="2"/>
              </a:rPr>
            </a:br>
            <a:r>
              <a:rPr lang="de-DE" sz="2700" dirty="0">
                <a:sym typeface="Wingdings" panose="05000000000000000000" pitchFamily="2" charset="2"/>
              </a:rPr>
              <a:t/>
            </a:r>
            <a:br>
              <a:rPr lang="de-DE" sz="2700" dirty="0">
                <a:sym typeface="Wingdings" panose="05000000000000000000" pitchFamily="2" charset="2"/>
              </a:rPr>
            </a:br>
            <a:r>
              <a:rPr lang="de-DE" sz="2700" dirty="0">
                <a:sym typeface="Wingdings" panose="05000000000000000000" pitchFamily="2" charset="2"/>
              </a:rPr>
              <a:t>Wie wird mit Änderungen des Arbeitgebers nach dem </a:t>
            </a:r>
            <a:r>
              <a:rPr lang="de-DE" sz="2700" dirty="0" smtClean="0">
                <a:sym typeface="Wingdings" panose="05000000000000000000" pitchFamily="2" charset="2"/>
              </a:rPr>
              <a:t>1.7. </a:t>
            </a:r>
            <a:r>
              <a:rPr lang="de-DE" sz="2700" dirty="0">
                <a:sym typeface="Wingdings" panose="05000000000000000000" pitchFamily="2" charset="2"/>
              </a:rPr>
              <a:t>umgegangen?</a:t>
            </a:r>
            <a:br>
              <a:rPr lang="de-DE" sz="2700" dirty="0">
                <a:sym typeface="Wingdings" panose="05000000000000000000" pitchFamily="2" charset="2"/>
              </a:rPr>
            </a:br>
            <a:r>
              <a:rPr lang="de-DE" sz="2700" dirty="0">
                <a:sym typeface="Wingdings" panose="05000000000000000000" pitchFamily="2" charset="2"/>
              </a:rPr>
              <a:t> Falls </a:t>
            </a:r>
            <a:r>
              <a:rPr lang="de-DE" sz="2700" dirty="0" smtClean="0">
                <a:sym typeface="Wingdings" panose="05000000000000000000" pitchFamily="2" charset="2"/>
              </a:rPr>
              <a:t>Sie </a:t>
            </a:r>
            <a:r>
              <a:rPr lang="de-DE" sz="2700" dirty="0">
                <a:sym typeface="Wingdings" panose="05000000000000000000" pitchFamily="2" charset="2"/>
              </a:rPr>
              <a:t>auf Jobsuche </a:t>
            </a:r>
            <a:r>
              <a:rPr lang="de-DE" sz="2700" dirty="0" smtClean="0">
                <a:sym typeface="Wingdings" panose="05000000000000000000" pitchFamily="2" charset="2"/>
              </a:rPr>
              <a:t>sind, </a:t>
            </a:r>
            <a:r>
              <a:rPr lang="de-DE" sz="2700" dirty="0">
                <a:sym typeface="Wingdings" panose="05000000000000000000" pitchFamily="2" charset="2"/>
              </a:rPr>
              <a:t>können Sie die geplanten Arbeitsstunden angeben und ab </a:t>
            </a:r>
            <a:r>
              <a:rPr lang="de-DE" sz="2700" dirty="0" smtClean="0">
                <a:sym typeface="Wingdings" panose="05000000000000000000" pitchFamily="2" charset="2"/>
              </a:rPr>
              <a:t>wann; </a:t>
            </a:r>
            <a:r>
              <a:rPr lang="de-DE" sz="2700" dirty="0">
                <a:sym typeface="Wingdings" panose="05000000000000000000" pitchFamily="2" charset="2"/>
              </a:rPr>
              <a:t>so können wir dies im Ranking </a:t>
            </a:r>
            <a:r>
              <a:rPr lang="de-DE" sz="2700" dirty="0" smtClean="0">
                <a:sym typeface="Wingdings" panose="05000000000000000000" pitchFamily="2" charset="2"/>
              </a:rPr>
              <a:t>berücksichtigen.</a:t>
            </a:r>
            <a:r>
              <a:rPr lang="de-DE" sz="2700" dirty="0">
                <a:sym typeface="Wingdings" panose="05000000000000000000" pitchFamily="2" charset="2"/>
              </a:rPr>
              <a:t/>
            </a:r>
            <a:br>
              <a:rPr lang="de-DE" sz="2700" dirty="0">
                <a:sym typeface="Wingdings" panose="05000000000000000000" pitchFamily="2" charset="2"/>
              </a:rPr>
            </a:br>
            <a:r>
              <a:rPr lang="de-DE" sz="2700" dirty="0">
                <a:sym typeface="Wingdings" panose="05000000000000000000" pitchFamily="2" charset="2"/>
              </a:rPr>
              <a:t/>
            </a:r>
            <a:br>
              <a:rPr lang="de-DE" sz="2700" dirty="0">
                <a:sym typeface="Wingdings" panose="05000000000000000000" pitchFamily="2" charset="2"/>
              </a:rPr>
            </a:br>
            <a:r>
              <a:rPr lang="de-DE" sz="2700" dirty="0">
                <a:sym typeface="Wingdings" panose="05000000000000000000" pitchFamily="2" charset="2"/>
              </a:rPr>
              <a:t>Bis wann bekommt man Bescheid welchen Platz man erhält?</a:t>
            </a:r>
            <a:br>
              <a:rPr lang="de-DE" sz="2700" dirty="0">
                <a:sym typeface="Wingdings" panose="05000000000000000000" pitchFamily="2" charset="2"/>
              </a:rPr>
            </a:br>
            <a:r>
              <a:rPr lang="de-DE" sz="2700" dirty="0">
                <a:sym typeface="Wingdings" panose="05000000000000000000" pitchFamily="2" charset="2"/>
              </a:rPr>
              <a:t> Voraussichtlich Mitte </a:t>
            </a:r>
            <a:r>
              <a:rPr lang="de-DE" sz="2700" dirty="0" smtClean="0">
                <a:sym typeface="Wingdings" panose="05000000000000000000" pitchFamily="2" charset="2"/>
              </a:rPr>
              <a:t>Juni 21</a:t>
            </a:r>
            <a:r>
              <a:rPr lang="de-DE" sz="2700" dirty="0">
                <a:sym typeface="Wingdings" panose="05000000000000000000" pitchFamily="2" charset="2"/>
              </a:rPr>
              <a:t/>
            </a:r>
            <a:br>
              <a:rPr lang="de-DE" sz="2700" dirty="0">
                <a:sym typeface="Wingdings" panose="05000000000000000000" pitchFamily="2" charset="2"/>
              </a:rPr>
            </a:br>
            <a:r>
              <a:rPr lang="de-DE" sz="2700" dirty="0">
                <a:sym typeface="Wingdings" panose="05000000000000000000" pitchFamily="2" charset="2"/>
              </a:rPr>
              <a:t/>
            </a:r>
            <a:br>
              <a:rPr lang="de-DE" sz="2700" dirty="0">
                <a:sym typeface="Wingdings" panose="05000000000000000000" pitchFamily="2" charset="2"/>
              </a:rPr>
            </a:br>
            <a:r>
              <a:rPr lang="de-DE" sz="2700" dirty="0">
                <a:sym typeface="Wingdings" panose="05000000000000000000" pitchFamily="2" charset="2"/>
              </a:rPr>
              <a:t>Wie wurde die Zeitaufteilung der Kohorten entschieden? </a:t>
            </a:r>
            <a:br>
              <a:rPr lang="de-DE" sz="2700" dirty="0">
                <a:sym typeface="Wingdings" panose="05000000000000000000" pitchFamily="2" charset="2"/>
              </a:rPr>
            </a:br>
            <a:r>
              <a:rPr lang="de-DE" sz="2700" dirty="0">
                <a:sym typeface="Wingdings" panose="05000000000000000000" pitchFamily="2" charset="2"/>
              </a:rPr>
              <a:t> </a:t>
            </a:r>
            <a:r>
              <a:rPr lang="de-DE" sz="2700" dirty="0" smtClean="0">
                <a:sym typeface="Wingdings" panose="05000000000000000000" pitchFamily="2" charset="2"/>
              </a:rPr>
              <a:t>Das </a:t>
            </a:r>
            <a:r>
              <a:rPr lang="de-DE" sz="2700" dirty="0">
                <a:sym typeface="Wingdings" panose="05000000000000000000" pitchFamily="2" charset="2"/>
              </a:rPr>
              <a:t>Landesjugendamt hat dies aufgrund der Bedarfsumfrage </a:t>
            </a:r>
            <a:r>
              <a:rPr lang="de-DE" sz="2700" dirty="0" smtClean="0">
                <a:sym typeface="Wingdings" panose="05000000000000000000" pitchFamily="2" charset="2"/>
              </a:rPr>
              <a:t>entschieden.</a:t>
            </a:r>
            <a:r>
              <a:rPr lang="de-DE" sz="2700" dirty="0">
                <a:sym typeface="Wingdings" panose="05000000000000000000" pitchFamily="2" charset="2"/>
              </a:rPr>
              <a:t/>
            </a:r>
            <a:br>
              <a:rPr lang="de-DE" sz="2700" dirty="0">
                <a:sym typeface="Wingdings" panose="05000000000000000000" pitchFamily="2" charset="2"/>
              </a:rPr>
            </a:br>
            <a:r>
              <a:rPr lang="de-DE" sz="2700" dirty="0">
                <a:sym typeface="Wingdings" panose="05000000000000000000" pitchFamily="2" charset="2"/>
              </a:rPr>
              <a:t>Im </a:t>
            </a:r>
            <a:r>
              <a:rPr lang="de-DE" sz="2700" dirty="0" smtClean="0">
                <a:sym typeface="Wingdings" panose="05000000000000000000" pitchFamily="2" charset="2"/>
              </a:rPr>
              <a:t>nächsten </a:t>
            </a:r>
            <a:r>
              <a:rPr lang="de-DE" sz="2700" dirty="0">
                <a:sym typeface="Wingdings" panose="05000000000000000000" pitchFamily="2" charset="2"/>
              </a:rPr>
              <a:t>Jahr wird eventuell </a:t>
            </a:r>
            <a:r>
              <a:rPr lang="de-DE" sz="2700" dirty="0" smtClean="0">
                <a:sym typeface="Wingdings" panose="05000000000000000000" pitchFamily="2" charset="2"/>
              </a:rPr>
              <a:t>nachjustiert.</a:t>
            </a:r>
            <a:br>
              <a:rPr lang="de-DE" sz="2700" dirty="0" smtClean="0">
                <a:sym typeface="Wingdings" panose="05000000000000000000" pitchFamily="2" charset="2"/>
              </a:rPr>
            </a:br>
            <a:r>
              <a:rPr lang="de-DE" sz="2700" dirty="0">
                <a:sym typeface="Wingdings" panose="05000000000000000000" pitchFamily="2" charset="2"/>
              </a:rPr>
              <a:t/>
            </a:r>
            <a:br>
              <a:rPr lang="de-DE" sz="2700" dirty="0">
                <a:sym typeface="Wingdings" panose="05000000000000000000" pitchFamily="2" charset="2"/>
              </a:rPr>
            </a:br>
            <a:r>
              <a:rPr lang="de-DE" sz="4000" dirty="0" smtClean="0">
                <a:sym typeface="Wingdings" panose="05000000000000000000" pitchFamily="2" charset="2"/>
              </a:rPr>
              <a:t/>
            </a:r>
            <a:br>
              <a:rPr lang="de-DE" sz="4000" dirty="0" smtClean="0">
                <a:sym typeface="Wingdings" panose="05000000000000000000" pitchFamily="2" charset="2"/>
              </a:rPr>
            </a:br>
            <a:endParaRPr lang="de-DE" sz="4000" dirty="0"/>
          </a:p>
        </p:txBody>
      </p:sp>
    </p:spTree>
    <p:extLst>
      <p:ext uri="{BB962C8B-B14F-4D97-AF65-F5344CB8AC3E}">
        <p14:creationId xmlns:p14="http://schemas.microsoft.com/office/powerpoint/2010/main" val="34378403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Grundsätzliches zum Kita-Zukunftsgesetz:</a:t>
            </a:r>
            <a:endParaRPr lang="de-DE" dirty="0"/>
          </a:p>
        </p:txBody>
      </p:sp>
      <p:sp>
        <p:nvSpPr>
          <p:cNvPr id="3" name="Inhaltsplatzhalter 2"/>
          <p:cNvSpPr>
            <a:spLocks noGrp="1"/>
          </p:cNvSpPr>
          <p:nvPr>
            <p:ph idx="1"/>
          </p:nvPr>
        </p:nvSpPr>
        <p:spPr>
          <a:xfrm>
            <a:off x="2208213" y="1968842"/>
            <a:ext cx="9372600" cy="3746157"/>
          </a:xfrm>
        </p:spPr>
        <p:txBody>
          <a:bodyPr rtlCol="0"/>
          <a:lstStyle/>
          <a:p>
            <a:pPr rtl="0"/>
            <a:r>
              <a:rPr lang="de-DE" dirty="0" smtClean="0"/>
              <a:t>tritt zum 1.7.2021 in Kraft </a:t>
            </a:r>
          </a:p>
          <a:p>
            <a:pPr rtl="0"/>
            <a:r>
              <a:rPr lang="de-DE" dirty="0" smtClean="0"/>
              <a:t>Ziel ist es die Betreuungskapazitäten auszuweiten</a:t>
            </a:r>
          </a:p>
          <a:p>
            <a:pPr rtl="0"/>
            <a:r>
              <a:rPr lang="de-DE" dirty="0" smtClean="0"/>
              <a:t>Rechtsanspruch: 7 Std. Betreuung mit Mittagessen </a:t>
            </a:r>
            <a:r>
              <a:rPr lang="de-DE" dirty="0" smtClean="0">
                <a:sym typeface="Wingdings" panose="05000000000000000000" pitchFamily="2" charset="2"/>
              </a:rPr>
              <a:t> umzusetzen in den </a:t>
            </a:r>
            <a:r>
              <a:rPr lang="de-DE" b="1" dirty="0" smtClean="0">
                <a:sym typeface="Wingdings" panose="05000000000000000000" pitchFamily="2" charset="2"/>
              </a:rPr>
              <a:t>nächsten</a:t>
            </a:r>
            <a:r>
              <a:rPr lang="de-DE" dirty="0" smtClean="0">
                <a:sym typeface="Wingdings" panose="05000000000000000000" pitchFamily="2" charset="2"/>
              </a:rPr>
              <a:t> </a:t>
            </a:r>
            <a:r>
              <a:rPr lang="de-DE" b="1" dirty="0" smtClean="0">
                <a:sym typeface="Wingdings" panose="05000000000000000000" pitchFamily="2" charset="2"/>
              </a:rPr>
              <a:t>7 Jahren</a:t>
            </a:r>
          </a:p>
          <a:p>
            <a:pPr rtl="0"/>
            <a:endParaRPr lang="de-DE" b="1" dirty="0" smtClean="0">
              <a:sym typeface="Wingdings" panose="05000000000000000000" pitchFamily="2" charset="2"/>
            </a:endParaRPr>
          </a:p>
          <a:p>
            <a:pPr rtl="0"/>
            <a:endParaRPr lang="de-DE" dirty="0" smtClean="0"/>
          </a:p>
        </p:txBody>
      </p:sp>
    </p:spTree>
    <p:extLst>
      <p:ext uri="{BB962C8B-B14F-4D97-AF65-F5344CB8AC3E}">
        <p14:creationId xmlns:p14="http://schemas.microsoft.com/office/powerpoint/2010/main" val="20839288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Was ändert sich konkret für die Eltern in Laumersheim und Großkarlbach?</a:t>
            </a:r>
            <a:endParaRPr lang="de-DE" dirty="0"/>
          </a:p>
        </p:txBody>
      </p:sp>
      <p:sp>
        <p:nvSpPr>
          <p:cNvPr id="3" name="Inhaltsplatzhalter 2"/>
          <p:cNvSpPr>
            <a:spLocks noGrp="1"/>
          </p:cNvSpPr>
          <p:nvPr>
            <p:ph idx="1"/>
          </p:nvPr>
        </p:nvSpPr>
        <p:spPr>
          <a:xfrm>
            <a:off x="2208213" y="1689089"/>
            <a:ext cx="9372600" cy="1614617"/>
          </a:xfrm>
        </p:spPr>
        <p:txBody>
          <a:bodyPr rtlCol="0">
            <a:normAutofit fontScale="92500" lnSpcReduction="20000"/>
          </a:bodyPr>
          <a:lstStyle/>
          <a:p>
            <a:pPr rtl="0"/>
            <a:r>
              <a:rPr lang="de-DE" dirty="0" smtClean="0">
                <a:sym typeface="Wingdings" panose="05000000000000000000" pitchFamily="2" charset="2"/>
              </a:rPr>
              <a:t>Statt Ganztagsplätze gibt es jetzt 2 verschiedene Kategorien Ganztagsplätze</a:t>
            </a:r>
          </a:p>
          <a:p>
            <a:pPr rtl="0"/>
            <a:r>
              <a:rPr lang="de-DE" dirty="0" smtClean="0">
                <a:sym typeface="Wingdings" panose="05000000000000000000" pitchFamily="2" charset="2"/>
              </a:rPr>
              <a:t>Es muss sich an die gebuchten Zeiten konsequent gehalten werden!</a:t>
            </a:r>
          </a:p>
          <a:p>
            <a:pPr rtl="0"/>
            <a:r>
              <a:rPr lang="de-DE" dirty="0" smtClean="0">
                <a:sym typeface="Wingdings" panose="05000000000000000000" pitchFamily="2" charset="2"/>
              </a:rPr>
              <a:t>Öffnungszeiten Mo- Fr : 7.15- 16.45 Uhr</a:t>
            </a:r>
          </a:p>
          <a:p>
            <a:pPr rtl="0"/>
            <a:r>
              <a:rPr lang="de-DE" dirty="0" smtClean="0">
                <a:sym typeface="Wingdings" panose="05000000000000000000" pitchFamily="2" charset="2"/>
              </a:rPr>
              <a:t>Kita-Beirat</a:t>
            </a:r>
          </a:p>
          <a:p>
            <a:pPr marL="45720" indent="0" rtl="0">
              <a:buNone/>
            </a:pPr>
            <a:endParaRPr lang="de-DE" dirty="0" smtClean="0">
              <a:sym typeface="Wingdings" panose="05000000000000000000" pitchFamily="2" charset="2"/>
            </a:endParaRPr>
          </a:p>
          <a:p>
            <a:pPr marL="45720" indent="0" rtl="0">
              <a:buNone/>
            </a:pPr>
            <a:endParaRPr lang="de-DE" dirty="0" smtClean="0">
              <a:sym typeface="Wingdings" panose="05000000000000000000" pitchFamily="2" charset="2"/>
            </a:endParaRPr>
          </a:p>
          <a:p>
            <a:pPr marL="45720" indent="0" rtl="0">
              <a:buNone/>
            </a:pPr>
            <a:endParaRPr lang="de-DE" dirty="0" smtClean="0">
              <a:sym typeface="Wingdings" panose="05000000000000000000" pitchFamily="2" charset="2"/>
            </a:endParaRPr>
          </a:p>
        </p:txBody>
      </p:sp>
      <p:graphicFrame>
        <p:nvGraphicFramePr>
          <p:cNvPr id="5" name="Tabelle 4"/>
          <p:cNvGraphicFramePr>
            <a:graphicFrameLocks noGrp="1"/>
          </p:cNvGraphicFramePr>
          <p:nvPr>
            <p:extLst>
              <p:ext uri="{D42A27DB-BD31-4B8C-83A1-F6EECF244321}">
                <p14:modId xmlns:p14="http://schemas.microsoft.com/office/powerpoint/2010/main" val="2312607956"/>
              </p:ext>
            </p:extLst>
          </p:nvPr>
        </p:nvGraphicFramePr>
        <p:xfrm>
          <a:off x="2279134" y="3487580"/>
          <a:ext cx="8751330" cy="2397760"/>
        </p:xfrm>
        <a:graphic>
          <a:graphicData uri="http://schemas.openxmlformats.org/drawingml/2006/table">
            <a:tbl>
              <a:tblPr firstRow="1" bandRow="1">
                <a:tableStyleId>{B301B821-A1FF-4177-AEE7-76D212191A09}</a:tableStyleId>
              </a:tblPr>
              <a:tblGrid>
                <a:gridCol w="4375665">
                  <a:extLst>
                    <a:ext uri="{9D8B030D-6E8A-4147-A177-3AD203B41FA5}">
                      <a16:colId xmlns:a16="http://schemas.microsoft.com/office/drawing/2014/main" val="1273829113"/>
                    </a:ext>
                  </a:extLst>
                </a:gridCol>
                <a:gridCol w="4375665">
                  <a:extLst>
                    <a:ext uri="{9D8B030D-6E8A-4147-A177-3AD203B41FA5}">
                      <a16:colId xmlns:a16="http://schemas.microsoft.com/office/drawing/2014/main" val="1862783059"/>
                    </a:ext>
                  </a:extLst>
                </a:gridCol>
              </a:tblGrid>
              <a:tr h="370840">
                <a:tc>
                  <a:txBody>
                    <a:bodyPr/>
                    <a:lstStyle/>
                    <a:p>
                      <a:pPr algn="ctr"/>
                      <a:r>
                        <a:rPr lang="de-DE" dirty="0" smtClean="0"/>
                        <a:t>Vorher</a:t>
                      </a:r>
                      <a:endParaRPr lang="de-DE" dirty="0"/>
                    </a:p>
                  </a:txBody>
                  <a:tcPr/>
                </a:tc>
                <a:tc>
                  <a:txBody>
                    <a:bodyPr/>
                    <a:lstStyle/>
                    <a:p>
                      <a:pPr algn="ctr"/>
                      <a:r>
                        <a:rPr lang="de-DE" dirty="0" smtClean="0"/>
                        <a:t>Ab</a:t>
                      </a:r>
                      <a:r>
                        <a:rPr lang="de-DE" baseline="0" dirty="0" smtClean="0"/>
                        <a:t> 1.07. 2021</a:t>
                      </a:r>
                      <a:endParaRPr lang="de-DE" dirty="0"/>
                    </a:p>
                  </a:txBody>
                  <a:tcPr/>
                </a:tc>
                <a:extLst>
                  <a:ext uri="{0D108BD9-81ED-4DB2-BD59-A6C34878D82A}">
                    <a16:rowId xmlns:a16="http://schemas.microsoft.com/office/drawing/2014/main" val="2306478457"/>
                  </a:ext>
                </a:extLst>
              </a:tr>
              <a:tr h="370840">
                <a:tc>
                  <a:txBody>
                    <a:bodyPr/>
                    <a:lstStyle/>
                    <a:p>
                      <a:pPr algn="ctr"/>
                      <a:r>
                        <a:rPr lang="de-DE" dirty="0" smtClean="0"/>
                        <a:t>90 Plätze</a:t>
                      </a:r>
                      <a:endParaRPr lang="de-DE" dirty="0"/>
                    </a:p>
                  </a:txBody>
                  <a:tcPr/>
                </a:tc>
                <a:tc>
                  <a:txBody>
                    <a:bodyPr/>
                    <a:lstStyle/>
                    <a:p>
                      <a:pPr algn="ctr"/>
                      <a:r>
                        <a:rPr lang="de-DE" b="1" dirty="0" smtClean="0"/>
                        <a:t>100 Plätze</a:t>
                      </a:r>
                      <a:endParaRPr lang="de-DE" b="1" dirty="0"/>
                    </a:p>
                  </a:txBody>
                  <a:tcPr/>
                </a:tc>
                <a:extLst>
                  <a:ext uri="{0D108BD9-81ED-4DB2-BD59-A6C34878D82A}">
                    <a16:rowId xmlns:a16="http://schemas.microsoft.com/office/drawing/2014/main" val="4228052034"/>
                  </a:ext>
                </a:extLst>
              </a:tr>
              <a:tr h="370840">
                <a:tc>
                  <a:txBody>
                    <a:bodyPr/>
                    <a:lstStyle/>
                    <a:p>
                      <a:pPr algn="r"/>
                      <a:r>
                        <a:rPr lang="de-DE" dirty="0" smtClean="0"/>
                        <a:t>78 Ganztagsplätze 7.15 </a:t>
                      </a:r>
                      <a:r>
                        <a:rPr lang="de-DE" baseline="0" dirty="0" smtClean="0"/>
                        <a:t>- 16.30 Uhr</a:t>
                      </a:r>
                      <a:endParaRPr lang="de-DE" dirty="0"/>
                    </a:p>
                  </a:txBody>
                  <a:tcPr/>
                </a:tc>
                <a:tc>
                  <a:txBody>
                    <a:bodyPr/>
                    <a:lstStyle/>
                    <a:p>
                      <a:pPr lvl="1" algn="just"/>
                      <a:r>
                        <a:rPr lang="de-DE" b="1" dirty="0" smtClean="0"/>
                        <a:t>43 Plätze            </a:t>
                      </a:r>
                      <a:r>
                        <a:rPr lang="de-DE" b="1" dirty="0" smtClean="0"/>
                        <a:t>7.15 </a:t>
                      </a:r>
                      <a:r>
                        <a:rPr lang="de-DE" b="1" dirty="0" smtClean="0"/>
                        <a:t>- 16. 45 Uhr</a:t>
                      </a:r>
                      <a:endParaRPr lang="de-DE" b="1" dirty="0"/>
                    </a:p>
                  </a:txBody>
                  <a:tcPr/>
                </a:tc>
                <a:extLst>
                  <a:ext uri="{0D108BD9-81ED-4DB2-BD59-A6C34878D82A}">
                    <a16:rowId xmlns:a16="http://schemas.microsoft.com/office/drawing/2014/main" val="2234975478"/>
                  </a:ext>
                </a:extLst>
              </a:tr>
              <a:tr h="370840">
                <a:tc>
                  <a:txBody>
                    <a:bodyPr/>
                    <a:lstStyle/>
                    <a:p>
                      <a:pPr algn="r"/>
                      <a:r>
                        <a:rPr lang="de-DE" dirty="0" smtClean="0"/>
                        <a:t>  </a:t>
                      </a:r>
                      <a:endParaRPr lang="de-DE" dirty="0"/>
                    </a:p>
                  </a:txBody>
                  <a:tcPr/>
                </a:tc>
                <a:tc>
                  <a:txBody>
                    <a:bodyPr/>
                    <a:lstStyle/>
                    <a:p>
                      <a:pPr lvl="1" algn="just"/>
                      <a:r>
                        <a:rPr lang="de-DE" b="1" dirty="0" smtClean="0"/>
                        <a:t>39 Plätze            8.00</a:t>
                      </a:r>
                      <a:r>
                        <a:rPr lang="de-DE" b="1" baseline="0" dirty="0" smtClean="0"/>
                        <a:t> - 16.00 Uhr</a:t>
                      </a:r>
                      <a:endParaRPr lang="de-DE" b="1" dirty="0"/>
                    </a:p>
                  </a:txBody>
                  <a:tcPr/>
                </a:tc>
                <a:extLst>
                  <a:ext uri="{0D108BD9-81ED-4DB2-BD59-A6C34878D82A}">
                    <a16:rowId xmlns:a16="http://schemas.microsoft.com/office/drawing/2014/main" val="1852393886"/>
                  </a:ext>
                </a:extLst>
              </a:tr>
              <a:tr h="370840">
                <a:tc>
                  <a:txBody>
                    <a:bodyPr/>
                    <a:lstStyle/>
                    <a:p>
                      <a:pPr algn="r"/>
                      <a:r>
                        <a:rPr lang="de-DE" dirty="0" smtClean="0"/>
                        <a:t>12 Teilzeitplätze      7.30 - 12.00 Uhr</a:t>
                      </a:r>
                    </a:p>
                    <a:p>
                      <a:pPr algn="r"/>
                      <a:r>
                        <a:rPr lang="de-DE" dirty="0" smtClean="0"/>
                        <a:t>                          13.45 -</a:t>
                      </a:r>
                      <a:r>
                        <a:rPr lang="de-DE" baseline="0" dirty="0" smtClean="0"/>
                        <a:t> 16.00 Uhr</a:t>
                      </a:r>
                      <a:endParaRPr lang="de-DE" dirty="0" smtClean="0"/>
                    </a:p>
                    <a:p>
                      <a:endParaRPr lang="de-DE" dirty="0"/>
                    </a:p>
                  </a:txBody>
                  <a:tcPr/>
                </a:tc>
                <a:tc>
                  <a:txBody>
                    <a:bodyPr/>
                    <a:lstStyle/>
                    <a:p>
                      <a:pPr lvl="1" algn="just"/>
                      <a:r>
                        <a:rPr lang="de-DE" b="1" dirty="0" smtClean="0"/>
                        <a:t>18 Teilzeitplätze</a:t>
                      </a:r>
                      <a:r>
                        <a:rPr lang="de-DE" b="1" baseline="0" dirty="0" smtClean="0"/>
                        <a:t>  7.30 - 12.00 Uhr</a:t>
                      </a:r>
                    </a:p>
                    <a:p>
                      <a:pPr lvl="1" algn="just"/>
                      <a:r>
                        <a:rPr lang="de-DE" b="1" baseline="0" dirty="0" smtClean="0"/>
                        <a:t>                           13.30 - 16.00 Uhr</a:t>
                      </a:r>
                      <a:endParaRPr lang="de-DE" b="1" dirty="0"/>
                    </a:p>
                  </a:txBody>
                  <a:tcPr/>
                </a:tc>
                <a:extLst>
                  <a:ext uri="{0D108BD9-81ED-4DB2-BD59-A6C34878D82A}">
                    <a16:rowId xmlns:a16="http://schemas.microsoft.com/office/drawing/2014/main" val="163102322"/>
                  </a:ext>
                </a:extLst>
              </a:tr>
            </a:tbl>
          </a:graphicData>
        </a:graphic>
      </p:graphicFrame>
    </p:spTree>
    <p:extLst>
      <p:ext uri="{BB962C8B-B14F-4D97-AF65-F5344CB8AC3E}">
        <p14:creationId xmlns:p14="http://schemas.microsoft.com/office/powerpoint/2010/main" val="11330440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Warum gibt es jetzt drei Betreuungssettings (Kohorten)?</a:t>
            </a:r>
            <a:endParaRPr lang="de-DE" dirty="0"/>
          </a:p>
        </p:txBody>
      </p:sp>
      <p:sp>
        <p:nvSpPr>
          <p:cNvPr id="3" name="Inhaltsplatzhalter 2"/>
          <p:cNvSpPr>
            <a:spLocks noGrp="1"/>
          </p:cNvSpPr>
          <p:nvPr>
            <p:ph idx="1"/>
          </p:nvPr>
        </p:nvSpPr>
        <p:spPr>
          <a:xfrm>
            <a:off x="2208213" y="1968842"/>
            <a:ext cx="9372600" cy="3746157"/>
          </a:xfrm>
        </p:spPr>
        <p:txBody>
          <a:bodyPr rtlCol="0">
            <a:normAutofit/>
          </a:bodyPr>
          <a:lstStyle/>
          <a:p>
            <a:pPr rtl="0"/>
            <a:endParaRPr lang="de-DE" b="1" dirty="0" smtClean="0">
              <a:sym typeface="Wingdings" panose="05000000000000000000" pitchFamily="2" charset="2"/>
            </a:endParaRPr>
          </a:p>
          <a:p>
            <a:pPr rtl="0"/>
            <a:r>
              <a:rPr lang="de-DE" dirty="0" smtClean="0"/>
              <a:t>Erklärung Jugendamt:</a:t>
            </a:r>
          </a:p>
          <a:p>
            <a:pPr marL="365760" lvl="1" indent="0">
              <a:buNone/>
            </a:pPr>
            <a:r>
              <a:rPr lang="de-DE" dirty="0" smtClean="0">
                <a:sym typeface="Wingdings" panose="05000000000000000000" pitchFamily="2" charset="2"/>
              </a:rPr>
              <a:t> </a:t>
            </a:r>
            <a:r>
              <a:rPr lang="de-DE" dirty="0" smtClean="0"/>
              <a:t>Kohorten-Bildung ist notwendig damit das Personal entsprechend eingesetzt       werden kann</a:t>
            </a:r>
          </a:p>
          <a:p>
            <a:r>
              <a:rPr lang="de-DE" dirty="0" smtClean="0"/>
              <a:t>Laut neuem Gesetz: 3 Platzkategorien : 7 Std. am Stück und zwei Kategorien zwischen 8 und 10 Std</a:t>
            </a:r>
          </a:p>
          <a:p>
            <a:pPr>
              <a:buFont typeface="Wingdings" panose="05000000000000000000" pitchFamily="2" charset="2"/>
              <a:buChar char="à"/>
            </a:pPr>
            <a:r>
              <a:rPr lang="de-DE" dirty="0" smtClean="0">
                <a:sym typeface="Wingdings" panose="05000000000000000000" pitchFamily="2" charset="2"/>
              </a:rPr>
              <a:t> teilt das Landesjugendamt ein, nach dem abgefragten Bedarf der Eltern</a:t>
            </a:r>
          </a:p>
          <a:p>
            <a:pPr>
              <a:buFont typeface="Wingdings" panose="05000000000000000000" pitchFamily="2" charset="2"/>
              <a:buChar char="à"/>
            </a:pPr>
            <a:r>
              <a:rPr lang="de-DE" dirty="0" smtClean="0">
                <a:sym typeface="Wingdings" panose="05000000000000000000" pitchFamily="2" charset="2"/>
              </a:rPr>
              <a:t> wird nächstes Jahr nachjustiert</a:t>
            </a:r>
          </a:p>
          <a:p>
            <a:pPr marL="45720" indent="0">
              <a:buNone/>
            </a:pPr>
            <a:endParaRPr lang="de-DE" dirty="0" smtClean="0"/>
          </a:p>
        </p:txBody>
      </p:sp>
    </p:spTree>
    <p:extLst>
      <p:ext uri="{BB962C8B-B14F-4D97-AF65-F5344CB8AC3E}">
        <p14:creationId xmlns:p14="http://schemas.microsoft.com/office/powerpoint/2010/main" val="11942807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1812324" y="461318"/>
            <a:ext cx="10280822" cy="6013623"/>
          </a:xfrm>
        </p:spPr>
        <p:txBody>
          <a:bodyPr rtlCol="0">
            <a:normAutofit fontScale="85000" lnSpcReduction="20000"/>
          </a:bodyPr>
          <a:lstStyle/>
          <a:p>
            <a:pPr marL="45720" indent="0" rtl="0">
              <a:buNone/>
            </a:pPr>
            <a:endParaRPr lang="de-DE" dirty="0" smtClean="0">
              <a:sym typeface="Wingdings" panose="05000000000000000000" pitchFamily="2" charset="2"/>
            </a:endParaRPr>
          </a:p>
          <a:p>
            <a:r>
              <a:rPr lang="de-DE" dirty="0">
                <a:sym typeface="Wingdings" panose="05000000000000000000" pitchFamily="2" charset="2"/>
              </a:rPr>
              <a:t>Ab dem </a:t>
            </a:r>
            <a:r>
              <a:rPr lang="de-DE" dirty="0" err="1">
                <a:sym typeface="Wingdings" panose="05000000000000000000" pitchFamily="2" charset="2"/>
              </a:rPr>
              <a:t>Kitajahr</a:t>
            </a:r>
            <a:r>
              <a:rPr lang="de-DE" dirty="0">
                <a:sym typeface="Wingdings" panose="05000000000000000000" pitchFamily="2" charset="2"/>
              </a:rPr>
              <a:t> 2021/22 wird der Kita-Beirat implementiert. Tritt zum 1.7 in </a:t>
            </a:r>
            <a:r>
              <a:rPr lang="de-DE" dirty="0" smtClean="0">
                <a:sym typeface="Wingdings" panose="05000000000000000000" pitchFamily="2" charset="2"/>
              </a:rPr>
              <a:t>Kraft. Amtszeit ein </a:t>
            </a:r>
            <a:r>
              <a:rPr lang="de-DE" dirty="0" smtClean="0">
                <a:sym typeface="Wingdings" panose="05000000000000000000" pitchFamily="2" charset="2"/>
              </a:rPr>
              <a:t>Jahr (Dez-Dez)</a:t>
            </a:r>
            <a:endParaRPr lang="de-DE" dirty="0">
              <a:sym typeface="Wingdings" panose="05000000000000000000" pitchFamily="2" charset="2"/>
            </a:endParaRPr>
          </a:p>
          <a:p>
            <a:r>
              <a:rPr lang="de-DE" dirty="0">
                <a:sym typeface="Wingdings" panose="05000000000000000000" pitchFamily="2" charset="2"/>
              </a:rPr>
              <a:t>In diesem Beirat arbeiten die </a:t>
            </a:r>
            <a:r>
              <a:rPr lang="de-DE" b="1" dirty="0">
                <a:sym typeface="Wingdings" panose="05000000000000000000" pitchFamily="2" charset="2"/>
              </a:rPr>
              <a:t>Träger</a:t>
            </a:r>
            <a:r>
              <a:rPr lang="de-DE" dirty="0">
                <a:sym typeface="Wingdings" panose="05000000000000000000" pitchFamily="2" charset="2"/>
              </a:rPr>
              <a:t>, die </a:t>
            </a:r>
            <a:r>
              <a:rPr lang="de-DE" b="1" dirty="0">
                <a:sym typeface="Wingdings" panose="05000000000000000000" pitchFamily="2" charset="2"/>
              </a:rPr>
              <a:t>Leitung</a:t>
            </a:r>
            <a:r>
              <a:rPr lang="de-DE" dirty="0">
                <a:sym typeface="Wingdings" panose="05000000000000000000" pitchFamily="2" charset="2"/>
              </a:rPr>
              <a:t>, die </a:t>
            </a:r>
            <a:r>
              <a:rPr lang="de-DE" b="1" dirty="0">
                <a:sym typeface="Wingdings" panose="05000000000000000000" pitchFamily="2" charset="2"/>
              </a:rPr>
              <a:t>pädagogischen Fachkräfte </a:t>
            </a:r>
            <a:r>
              <a:rPr lang="de-DE" dirty="0">
                <a:sym typeface="Wingdings" panose="05000000000000000000" pitchFamily="2" charset="2"/>
              </a:rPr>
              <a:t>und die </a:t>
            </a:r>
            <a:r>
              <a:rPr lang="de-DE" b="1" dirty="0">
                <a:sym typeface="Wingdings" panose="05000000000000000000" pitchFamily="2" charset="2"/>
              </a:rPr>
              <a:t>Eltern</a:t>
            </a:r>
            <a:r>
              <a:rPr lang="de-DE" dirty="0">
                <a:sym typeface="Wingdings" panose="05000000000000000000" pitchFamily="2" charset="2"/>
              </a:rPr>
              <a:t> und eine pädagogische Fachkraft als </a:t>
            </a:r>
            <a:r>
              <a:rPr lang="de-DE" b="1" dirty="0">
                <a:sym typeface="Wingdings" panose="05000000000000000000" pitchFamily="2" charset="2"/>
              </a:rPr>
              <a:t>Vertretung der Kinder </a:t>
            </a:r>
            <a:r>
              <a:rPr lang="de-DE" dirty="0">
                <a:sym typeface="Wingdings" panose="05000000000000000000" pitchFamily="2" charset="2"/>
              </a:rPr>
              <a:t>zusammen</a:t>
            </a:r>
          </a:p>
          <a:p>
            <a:r>
              <a:rPr lang="de-DE" dirty="0" smtClean="0">
                <a:sym typeface="Wingdings" panose="05000000000000000000" pitchFamily="2" charset="2"/>
              </a:rPr>
              <a:t>Das </a:t>
            </a:r>
            <a:r>
              <a:rPr lang="de-DE" dirty="0">
                <a:sym typeface="Wingdings" panose="05000000000000000000" pitchFamily="2" charset="2"/>
              </a:rPr>
              <a:t>Stimmrecht setzt sich wie folgt </a:t>
            </a:r>
            <a:r>
              <a:rPr lang="de-DE" dirty="0" smtClean="0">
                <a:sym typeface="Wingdings" panose="05000000000000000000" pitchFamily="2" charset="2"/>
              </a:rPr>
              <a:t>zusammen:</a:t>
            </a:r>
          </a:p>
          <a:p>
            <a:r>
              <a:rPr lang="de-DE" dirty="0" smtClean="0">
                <a:sym typeface="Wingdings" panose="05000000000000000000" pitchFamily="2" charset="2"/>
              </a:rPr>
              <a:t>50 </a:t>
            </a:r>
            <a:r>
              <a:rPr lang="de-DE" dirty="0">
                <a:sym typeface="Wingdings" panose="05000000000000000000" pitchFamily="2" charset="2"/>
              </a:rPr>
              <a:t>% Träger	15 % Leitung	15 % pädagogische Fachkräfte	20 % Eltern</a:t>
            </a:r>
          </a:p>
          <a:p>
            <a:r>
              <a:rPr lang="de-DE" dirty="0">
                <a:sym typeface="Wingdings" panose="05000000000000000000" pitchFamily="2" charset="2"/>
              </a:rPr>
              <a:t>Der Beirat tagt in der Regel einmal im Jahr oder auf Antrag von 30 % seiner Stimmanteile</a:t>
            </a:r>
          </a:p>
          <a:p>
            <a:r>
              <a:rPr lang="de-DE" dirty="0">
                <a:sym typeface="Wingdings" panose="05000000000000000000" pitchFamily="2" charset="2"/>
              </a:rPr>
              <a:t>Der Beirat verfasst seine Beschlüsse mit der Mehrheit seiner Stimmanteile. Bei </a:t>
            </a:r>
            <a:r>
              <a:rPr lang="de-DE" dirty="0" smtClean="0">
                <a:sym typeface="Wingdings" panose="05000000000000000000" pitchFamily="2" charset="2"/>
              </a:rPr>
              <a:t>Stimmengleichheit </a:t>
            </a:r>
            <a:r>
              <a:rPr lang="de-DE" dirty="0">
                <a:sym typeface="Wingdings" panose="05000000000000000000" pitchFamily="2" charset="2"/>
              </a:rPr>
              <a:t>entscheidet die Stimme des vorsitzenden </a:t>
            </a:r>
            <a:r>
              <a:rPr lang="de-DE" dirty="0" smtClean="0">
                <a:sym typeface="Wingdings" panose="05000000000000000000" pitchFamily="2" charset="2"/>
              </a:rPr>
              <a:t>Mitgliedes</a:t>
            </a:r>
            <a:endParaRPr lang="de-DE" dirty="0">
              <a:sym typeface="Wingdings" panose="05000000000000000000" pitchFamily="2" charset="2"/>
            </a:endParaRPr>
          </a:p>
          <a:p>
            <a:r>
              <a:rPr lang="de-DE" dirty="0">
                <a:sym typeface="Wingdings" panose="05000000000000000000" pitchFamily="2" charset="2"/>
              </a:rPr>
              <a:t>Ein vom Träger entsandtes Mitglied übernimmt den Vorsitz. Auf Vorschlag </a:t>
            </a:r>
            <a:r>
              <a:rPr lang="de-DE" dirty="0" smtClean="0">
                <a:sym typeface="Wingdings" panose="05000000000000000000" pitchFamily="2" charset="2"/>
              </a:rPr>
              <a:t>vom</a:t>
            </a:r>
            <a:r>
              <a:rPr lang="de-DE" dirty="0" smtClean="0">
                <a:sym typeface="Wingdings" panose="05000000000000000000" pitchFamily="2" charset="2"/>
              </a:rPr>
              <a:t> </a:t>
            </a:r>
            <a:r>
              <a:rPr lang="de-DE" dirty="0">
                <a:sym typeface="Wingdings" panose="05000000000000000000" pitchFamily="2" charset="2"/>
              </a:rPr>
              <a:t>Elternausschuss entsandten </a:t>
            </a:r>
            <a:r>
              <a:rPr lang="de-DE" dirty="0" smtClean="0">
                <a:sym typeface="Wingdings" panose="05000000000000000000" pitchFamily="2" charset="2"/>
              </a:rPr>
              <a:t>Mitgliedes </a:t>
            </a:r>
            <a:r>
              <a:rPr lang="de-DE" dirty="0">
                <a:sym typeface="Wingdings" panose="05000000000000000000" pitchFamily="2" charset="2"/>
              </a:rPr>
              <a:t>wählt der Beirat </a:t>
            </a:r>
            <a:r>
              <a:rPr lang="de-DE" dirty="0" smtClean="0">
                <a:sym typeface="Wingdings" panose="05000000000000000000" pitchFamily="2" charset="2"/>
              </a:rPr>
              <a:t>sein </a:t>
            </a:r>
            <a:r>
              <a:rPr lang="de-DE" dirty="0">
                <a:sym typeface="Wingdings" panose="05000000000000000000" pitchFamily="2" charset="2"/>
              </a:rPr>
              <a:t>stellvertretendes vorsitzendes Mitglied</a:t>
            </a:r>
          </a:p>
          <a:p>
            <a:r>
              <a:rPr lang="de-DE" dirty="0" smtClean="0">
                <a:sym typeface="Wingdings" panose="05000000000000000000" pitchFamily="2" charset="2"/>
              </a:rPr>
              <a:t>Aufgaben </a:t>
            </a:r>
            <a:r>
              <a:rPr lang="de-DE" dirty="0">
                <a:sym typeface="Wingdings" panose="05000000000000000000" pitchFamily="2" charset="2"/>
              </a:rPr>
              <a:t>: Ziel der Arbeit des Beirats ist die Findung eines von den Gruppen getragenen Konsenses in Angelegenheiten. Dazu zählen insbesondere:</a:t>
            </a:r>
          </a:p>
          <a:p>
            <a:pPr>
              <a:buFont typeface="Wingdings" panose="05000000000000000000" pitchFamily="2" charset="2"/>
              <a:buChar char="à"/>
            </a:pPr>
            <a:r>
              <a:rPr lang="de-DE" sz="1600" dirty="0">
                <a:sym typeface="Wingdings" panose="05000000000000000000" pitchFamily="2" charset="2"/>
              </a:rPr>
              <a:t>Dauerhafte Veränderungen der Inhalte und Formen der Erziehungsarbeit</a:t>
            </a:r>
          </a:p>
          <a:p>
            <a:pPr>
              <a:buFont typeface="Wingdings" panose="05000000000000000000" pitchFamily="2" charset="2"/>
              <a:buChar char="à"/>
            </a:pPr>
            <a:r>
              <a:rPr lang="de-DE" sz="1600" dirty="0">
                <a:sym typeface="Wingdings" panose="05000000000000000000" pitchFamily="2" charset="2"/>
              </a:rPr>
              <a:t>Dauerhafte Änderungen der Angebotsstruktur, zum Beispiel Grundsätze des Verpflegungsangebot</a:t>
            </a:r>
          </a:p>
          <a:p>
            <a:pPr>
              <a:buFont typeface="Wingdings" panose="05000000000000000000" pitchFamily="2" charset="2"/>
              <a:buChar char="à"/>
            </a:pPr>
            <a:r>
              <a:rPr lang="de-DE" sz="1600" dirty="0">
                <a:sym typeface="Wingdings" panose="05000000000000000000" pitchFamily="2" charset="2"/>
              </a:rPr>
              <a:t>Nach § 21 Abs. 6 Satz </a:t>
            </a:r>
            <a:r>
              <a:rPr lang="de-DE" sz="1600" dirty="0" err="1">
                <a:sym typeface="Wingdings" panose="05000000000000000000" pitchFamily="2" charset="2"/>
              </a:rPr>
              <a:t>KitaG</a:t>
            </a:r>
            <a:r>
              <a:rPr lang="de-DE" sz="1600" dirty="0">
                <a:sym typeface="Wingdings" panose="05000000000000000000" pitchFamily="2" charset="2"/>
              </a:rPr>
              <a:t> vorzusehende Ausgleichmaßnahmen</a:t>
            </a:r>
          </a:p>
          <a:p>
            <a:pPr marL="45720" indent="0" rtl="0">
              <a:buNone/>
            </a:pPr>
            <a:endParaRPr lang="de-DE" dirty="0" smtClean="0">
              <a:sym typeface="Wingdings" panose="05000000000000000000" pitchFamily="2" charset="2"/>
            </a:endParaRPr>
          </a:p>
          <a:p>
            <a:pPr marL="45720" indent="0" rtl="0">
              <a:buNone/>
            </a:pPr>
            <a:endParaRPr lang="de-DE" dirty="0" smtClean="0">
              <a:sym typeface="Wingdings" panose="05000000000000000000" pitchFamily="2" charset="2"/>
            </a:endParaRPr>
          </a:p>
        </p:txBody>
      </p:sp>
      <p:sp>
        <p:nvSpPr>
          <p:cNvPr id="4" name="Titel 3"/>
          <p:cNvSpPr>
            <a:spLocks noGrp="1"/>
          </p:cNvSpPr>
          <p:nvPr>
            <p:ph type="title"/>
          </p:nvPr>
        </p:nvSpPr>
        <p:spPr>
          <a:xfrm>
            <a:off x="2208213" y="107092"/>
            <a:ext cx="9372600" cy="601362"/>
          </a:xfrm>
        </p:spPr>
        <p:txBody>
          <a:bodyPr/>
          <a:lstStyle/>
          <a:p>
            <a:r>
              <a:rPr lang="de-DE" dirty="0" smtClean="0"/>
              <a:t>Was ist der Kita-Beirat?</a:t>
            </a:r>
            <a:endParaRPr lang="de-DE" dirty="0"/>
          </a:p>
        </p:txBody>
      </p:sp>
    </p:spTree>
    <p:extLst>
      <p:ext uri="{BB962C8B-B14F-4D97-AF65-F5344CB8AC3E}">
        <p14:creationId xmlns:p14="http://schemas.microsoft.com/office/powerpoint/2010/main" val="7345993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1000"/>
                                        <p:tgtEl>
                                          <p:spTgt spid="3">
                                            <p:txEl>
                                              <p:pRg st="10" end="10"/>
                                            </p:txEl>
                                          </p:spTgt>
                                        </p:tgtEl>
                                      </p:cBhvr>
                                    </p:animEffect>
                                    <p:anim calcmode="lin" valueType="num">
                                      <p:cBhvr>
                                        <p:cTn id="6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fade">
                                      <p:cBhvr>
                                        <p:cTn id="64" dur="1000"/>
                                        <p:tgtEl>
                                          <p:spTgt spid="3">
                                            <p:txEl>
                                              <p:pRg st="11" end="11"/>
                                            </p:txEl>
                                          </p:spTgt>
                                        </p:tgtEl>
                                      </p:cBhvr>
                                    </p:animEffect>
                                    <p:anim calcmode="lin" valueType="num">
                                      <p:cBhvr>
                                        <p:cTn id="6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Bleibt das aktuelle Gruppenkonzept bestehen?</a:t>
            </a:r>
            <a:endParaRPr lang="de-DE" dirty="0"/>
          </a:p>
        </p:txBody>
      </p:sp>
      <p:sp>
        <p:nvSpPr>
          <p:cNvPr id="3" name="Inhaltsplatzhalter 2"/>
          <p:cNvSpPr>
            <a:spLocks noGrp="1"/>
          </p:cNvSpPr>
          <p:nvPr>
            <p:ph idx="1"/>
          </p:nvPr>
        </p:nvSpPr>
        <p:spPr>
          <a:xfrm>
            <a:off x="2208213" y="1968842"/>
            <a:ext cx="9372600" cy="3746157"/>
          </a:xfrm>
        </p:spPr>
        <p:txBody>
          <a:bodyPr rtlCol="0"/>
          <a:lstStyle/>
          <a:p>
            <a:pPr rtl="0"/>
            <a:endParaRPr lang="de-DE" b="1" dirty="0" smtClean="0">
              <a:sym typeface="Wingdings" panose="05000000000000000000" pitchFamily="2" charset="2"/>
            </a:endParaRPr>
          </a:p>
          <a:p>
            <a:pPr rtl="0"/>
            <a:r>
              <a:rPr lang="de-DE" dirty="0" smtClean="0"/>
              <a:t>Ja, das aktuelle Gruppenkonzept bleibt bestehen</a:t>
            </a:r>
          </a:p>
          <a:p>
            <a:pPr rtl="0"/>
            <a:r>
              <a:rPr lang="de-DE" dirty="0" smtClean="0"/>
              <a:t>Statt 90 Plätze jetzt 100 Plätze</a:t>
            </a:r>
          </a:p>
          <a:p>
            <a:pPr rtl="0"/>
            <a:r>
              <a:rPr lang="de-DE" dirty="0" smtClean="0"/>
              <a:t>Mehr Kinder in den Gruppen</a:t>
            </a:r>
          </a:p>
        </p:txBody>
      </p:sp>
    </p:spTree>
    <p:extLst>
      <p:ext uri="{BB962C8B-B14F-4D97-AF65-F5344CB8AC3E}">
        <p14:creationId xmlns:p14="http://schemas.microsoft.com/office/powerpoint/2010/main" val="693992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Was passiert wenn sich mein Arbeitsverhältnis während des Kita-Jahres ändert?</a:t>
            </a:r>
            <a:endParaRPr lang="de-DE" dirty="0"/>
          </a:p>
        </p:txBody>
      </p:sp>
      <p:sp>
        <p:nvSpPr>
          <p:cNvPr id="3" name="Inhaltsplatzhalter 2"/>
          <p:cNvSpPr>
            <a:spLocks noGrp="1"/>
          </p:cNvSpPr>
          <p:nvPr>
            <p:ph idx="1"/>
          </p:nvPr>
        </p:nvSpPr>
        <p:spPr>
          <a:xfrm>
            <a:off x="2208213" y="1985318"/>
            <a:ext cx="9372600" cy="3746157"/>
          </a:xfrm>
        </p:spPr>
        <p:txBody>
          <a:bodyPr rtlCol="0"/>
          <a:lstStyle/>
          <a:p>
            <a:pPr marL="45720" indent="0" rtl="0">
              <a:buNone/>
            </a:pPr>
            <a:endParaRPr lang="de-DE" b="1" dirty="0" smtClean="0">
              <a:sym typeface="Wingdings" panose="05000000000000000000" pitchFamily="2" charset="2"/>
            </a:endParaRPr>
          </a:p>
          <a:p>
            <a:pPr rtl="0"/>
            <a:r>
              <a:rPr lang="de-DE" dirty="0" smtClean="0"/>
              <a:t>dies wird angepasst wenn in der anderen Kategorie noch </a:t>
            </a:r>
            <a:r>
              <a:rPr lang="de-DE" b="1" dirty="0" smtClean="0"/>
              <a:t>freie Plätze </a:t>
            </a:r>
            <a:r>
              <a:rPr lang="de-DE" dirty="0" smtClean="0"/>
              <a:t>zur Verfügung stehen</a:t>
            </a:r>
          </a:p>
          <a:p>
            <a:pPr rtl="0"/>
            <a:r>
              <a:rPr lang="de-DE" dirty="0" smtClean="0"/>
              <a:t>Beispielsweise: Mama geht in Elternzeit </a:t>
            </a:r>
            <a:r>
              <a:rPr lang="de-DE" dirty="0" smtClean="0">
                <a:sym typeface="Wingdings" panose="05000000000000000000" pitchFamily="2" charset="2"/>
              </a:rPr>
              <a:t> Teilzeitplatz</a:t>
            </a:r>
          </a:p>
          <a:p>
            <a:pPr marL="45720" lvl="6" indent="0">
              <a:spcBef>
                <a:spcPts val="1800"/>
              </a:spcBef>
              <a:buNone/>
            </a:pPr>
            <a:r>
              <a:rPr lang="de-DE" dirty="0">
                <a:sym typeface="Wingdings" panose="05000000000000000000" pitchFamily="2" charset="2"/>
              </a:rPr>
              <a:t> </a:t>
            </a:r>
            <a:r>
              <a:rPr lang="de-DE" dirty="0" smtClean="0">
                <a:sym typeface="Wingdings" panose="05000000000000000000" pitchFamily="2" charset="2"/>
              </a:rPr>
              <a:t>  		     </a:t>
            </a:r>
            <a:r>
              <a:rPr lang="de-DE" sz="2000" dirty="0" smtClean="0">
                <a:sym typeface="Wingdings" panose="05000000000000000000" pitchFamily="2" charset="2"/>
              </a:rPr>
              <a:t>Mama </a:t>
            </a:r>
            <a:r>
              <a:rPr lang="de-DE" sz="2000" dirty="0">
                <a:sym typeface="Wingdings" panose="05000000000000000000" pitchFamily="2" charset="2"/>
              </a:rPr>
              <a:t>von Elternzeit in Berufstätigkeit  8 Std. </a:t>
            </a:r>
            <a:r>
              <a:rPr lang="de-DE" sz="2000" dirty="0" smtClean="0">
                <a:sym typeface="Wingdings" panose="05000000000000000000" pitchFamily="2" charset="2"/>
              </a:rPr>
              <a:t>Platz </a:t>
            </a:r>
            <a:r>
              <a:rPr lang="de-DE" dirty="0" smtClean="0">
                <a:sym typeface="Wingdings" panose="05000000000000000000" pitchFamily="2" charset="2"/>
              </a:rPr>
              <a:t>(freie Plätze)</a:t>
            </a:r>
          </a:p>
        </p:txBody>
      </p:sp>
    </p:spTree>
    <p:extLst>
      <p:ext uri="{BB962C8B-B14F-4D97-AF65-F5344CB8AC3E}">
        <p14:creationId xmlns:p14="http://schemas.microsoft.com/office/powerpoint/2010/main" val="1720117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de-DE" dirty="0" smtClean="0"/>
              <a:t>Was passiert wenn die vertraglich festgelegten Betreuungszeiten nicht eingehalten werden?</a:t>
            </a:r>
            <a:endParaRPr lang="de-DE" dirty="0"/>
          </a:p>
        </p:txBody>
      </p:sp>
      <p:sp>
        <p:nvSpPr>
          <p:cNvPr id="3" name="Inhaltsplatzhalter 2"/>
          <p:cNvSpPr>
            <a:spLocks noGrp="1"/>
          </p:cNvSpPr>
          <p:nvPr>
            <p:ph idx="1"/>
          </p:nvPr>
        </p:nvSpPr>
        <p:spPr>
          <a:xfrm>
            <a:off x="2208213" y="1425146"/>
            <a:ext cx="9372600" cy="4736757"/>
          </a:xfrm>
        </p:spPr>
        <p:txBody>
          <a:bodyPr rtlCol="0">
            <a:normAutofit fontScale="92500" lnSpcReduction="10000"/>
          </a:bodyPr>
          <a:lstStyle/>
          <a:p>
            <a:pPr rtl="0"/>
            <a:endParaRPr lang="de-DE" b="1" dirty="0" smtClean="0">
              <a:sym typeface="Wingdings" panose="05000000000000000000" pitchFamily="2" charset="2"/>
            </a:endParaRPr>
          </a:p>
          <a:p>
            <a:pPr rtl="0"/>
            <a:r>
              <a:rPr lang="de-DE" dirty="0" smtClean="0"/>
              <a:t>Unterschreitung ist immer möglich! Es passiert nichts! Der Platz wird nicht gestrichen!</a:t>
            </a:r>
          </a:p>
          <a:p>
            <a:r>
              <a:rPr lang="de-DE" dirty="0" smtClean="0"/>
              <a:t>Von 15.30 Uhr bis 16.45 Uhr müssen wir Buch führen, welches Kind wann abgeholt wurde um die Öffnungszeiten und den Personaleinsatz eventuell anpassen zu müssen (im nächsten Kita-Jahr)</a:t>
            </a:r>
          </a:p>
          <a:p>
            <a:pPr rtl="0"/>
            <a:r>
              <a:rPr lang="de-DE" dirty="0" smtClean="0"/>
              <a:t>Überschreitung </a:t>
            </a:r>
            <a:r>
              <a:rPr lang="de-DE" b="1" dirty="0" smtClean="0"/>
              <a:t>NIE</a:t>
            </a:r>
            <a:r>
              <a:rPr lang="de-DE" dirty="0" smtClean="0"/>
              <a:t> möglich! </a:t>
            </a:r>
          </a:p>
          <a:p>
            <a:pPr rtl="0">
              <a:buFont typeface="Wingdings" panose="05000000000000000000" pitchFamily="2" charset="2"/>
              <a:buChar char="à"/>
            </a:pPr>
            <a:r>
              <a:rPr lang="de-DE" b="1" i="1" dirty="0" smtClean="0">
                <a:sym typeface="Wingdings" panose="05000000000000000000" pitchFamily="2" charset="2"/>
              </a:rPr>
              <a:t>Konsequenzen:</a:t>
            </a:r>
          </a:p>
          <a:p>
            <a:pPr marL="45720" indent="0" rtl="0">
              <a:buNone/>
            </a:pPr>
            <a:r>
              <a:rPr lang="de-DE" dirty="0" smtClean="0">
                <a:sym typeface="Wingdings" panose="05000000000000000000" pitchFamily="2" charset="2"/>
              </a:rPr>
              <a:t>Stufe eins: Gespräch mit Leitung im Hinblick auf die Vertragsvereinbarungen</a:t>
            </a:r>
          </a:p>
          <a:p>
            <a:pPr marL="45720" indent="0" rtl="0">
              <a:buNone/>
            </a:pPr>
            <a:r>
              <a:rPr lang="de-DE" dirty="0" smtClean="0">
                <a:sym typeface="Wingdings" panose="05000000000000000000" pitchFamily="2" charset="2"/>
              </a:rPr>
              <a:t>Stufe zwei: Gespräch mit Träger im Hinblick auf die Vertragsvereinbarungen</a:t>
            </a:r>
          </a:p>
          <a:p>
            <a:pPr marL="45720" indent="0" rtl="0">
              <a:buNone/>
            </a:pPr>
            <a:r>
              <a:rPr lang="de-DE" dirty="0" smtClean="0">
                <a:sym typeface="Wingdings" panose="05000000000000000000" pitchFamily="2" charset="2"/>
              </a:rPr>
              <a:t>Stufe drei: schriftlicher Hinweis im Hinblick auf die Vertragsvereinbarungen</a:t>
            </a:r>
          </a:p>
          <a:p>
            <a:pPr marL="45720" indent="0" rtl="0">
              <a:buNone/>
            </a:pPr>
            <a:r>
              <a:rPr lang="de-DE" dirty="0">
                <a:sym typeface="Wingdings" panose="05000000000000000000" pitchFamily="2" charset="2"/>
              </a:rPr>
              <a:t>b</a:t>
            </a:r>
            <a:r>
              <a:rPr lang="de-DE" dirty="0" smtClean="0">
                <a:sym typeface="Wingdings" panose="05000000000000000000" pitchFamily="2" charset="2"/>
              </a:rPr>
              <a:t>is hin zur Vertragskündigung!</a:t>
            </a:r>
          </a:p>
        </p:txBody>
      </p:sp>
    </p:spTree>
    <p:extLst>
      <p:ext uri="{BB962C8B-B14F-4D97-AF65-F5344CB8AC3E}">
        <p14:creationId xmlns:p14="http://schemas.microsoft.com/office/powerpoint/2010/main" val="9114519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rtl="0"/>
            <a:r>
              <a:rPr lang="de-DE" dirty="0" smtClean="0"/>
              <a:t>Was passiert wenn mir ein Teilzeitplatz nicht reicht? Finanziert das Jugendamt die Tagesmutter?</a:t>
            </a:r>
            <a:endParaRPr lang="de-DE" dirty="0"/>
          </a:p>
        </p:txBody>
      </p:sp>
      <p:sp>
        <p:nvSpPr>
          <p:cNvPr id="3" name="Inhaltsplatzhalter 2"/>
          <p:cNvSpPr>
            <a:spLocks noGrp="1"/>
          </p:cNvSpPr>
          <p:nvPr>
            <p:ph idx="1"/>
          </p:nvPr>
        </p:nvSpPr>
        <p:spPr>
          <a:xfrm>
            <a:off x="2208213" y="1968842"/>
            <a:ext cx="9372600" cy="3746157"/>
          </a:xfrm>
        </p:spPr>
        <p:txBody>
          <a:bodyPr rtlCol="0"/>
          <a:lstStyle/>
          <a:p>
            <a:pPr rtl="0"/>
            <a:endParaRPr lang="de-DE" b="1" dirty="0" smtClean="0">
              <a:sym typeface="Wingdings" panose="05000000000000000000" pitchFamily="2" charset="2"/>
            </a:endParaRPr>
          </a:p>
          <a:p>
            <a:pPr rtl="0"/>
            <a:r>
              <a:rPr lang="de-DE" b="1" dirty="0" smtClean="0"/>
              <a:t>Nein. </a:t>
            </a:r>
            <a:r>
              <a:rPr lang="de-DE" dirty="0" smtClean="0"/>
              <a:t>Der Rechtsanspruch bezieht sich auf eine 7 Std. Betreuung. Die ist bei jedem Kind gewährleistet</a:t>
            </a:r>
          </a:p>
          <a:p>
            <a:pPr rtl="0"/>
            <a:r>
              <a:rPr lang="de-DE" dirty="0" smtClean="0"/>
              <a:t>Im Rechtsanspruch heißt es deutlich:</a:t>
            </a:r>
            <a:r>
              <a:rPr lang="de-DE" i="1" dirty="0" smtClean="0"/>
              <a:t> Wenn die Einrichtung die Leistung erbringen kann.</a:t>
            </a:r>
          </a:p>
        </p:txBody>
      </p:sp>
    </p:spTree>
    <p:extLst>
      <p:ext uri="{BB962C8B-B14F-4D97-AF65-F5344CB8AC3E}">
        <p14:creationId xmlns:p14="http://schemas.microsoft.com/office/powerpoint/2010/main" val="6083197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pielende Kinder 16: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532271_TF03461883_TF03461883.potx" id="{B3D269FE-61F8-4DE3-9739-A711B536D887}" vid="{C91B945F-4FA4-49A2-ACF4-FAA502CDF003}"/>
    </a:ext>
  </a:extLst>
</a:theme>
</file>

<file path=ppt/theme/theme2.xml><?xml version="1.0" encoding="utf-8"?>
<a:theme xmlns:a="http://schemas.openxmlformats.org/drawingml/2006/main" name="Office-Design">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Bildungspräsentation Spielende Kinder (Grafiken im Cartoonstil, Breitbild)</Template>
  <TotalTime>0</TotalTime>
  <Words>706</Words>
  <Application>Microsoft Office PowerPoint</Application>
  <PresentationFormat>Breitbild</PresentationFormat>
  <Paragraphs>115</Paragraphs>
  <Slides>15</Slides>
  <Notes>13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15</vt:i4>
      </vt:variant>
    </vt:vector>
  </HeadingPairs>
  <TitlesOfParts>
    <vt:vector size="18" baseType="lpstr">
      <vt:lpstr>Euphemia</vt:lpstr>
      <vt:lpstr>Wingdings</vt:lpstr>
      <vt:lpstr>Spielende Kinder 16:9</vt:lpstr>
      <vt:lpstr>Das Kita-Zukunftsgesetz</vt:lpstr>
      <vt:lpstr>Grundsätzliches zum Kita-Zukunftsgesetz:</vt:lpstr>
      <vt:lpstr>Was ändert sich konkret für die Eltern in Laumersheim und Großkarlbach?</vt:lpstr>
      <vt:lpstr>Warum gibt es jetzt drei Betreuungssettings (Kohorten)?</vt:lpstr>
      <vt:lpstr>Was ist der Kita-Beirat?</vt:lpstr>
      <vt:lpstr>Bleibt das aktuelle Gruppenkonzept bestehen?</vt:lpstr>
      <vt:lpstr>Was passiert wenn sich mein Arbeitsverhältnis während des Kita-Jahres ändert?</vt:lpstr>
      <vt:lpstr>Was passiert wenn die vertraglich festgelegten Betreuungszeiten nicht eingehalten werden?</vt:lpstr>
      <vt:lpstr>Was passiert wenn mir ein Teilzeitplatz nicht reicht? Finanziert das Jugendamt die Tagesmutter?</vt:lpstr>
      <vt:lpstr>Wird die Zahl der Ganztagsplätze erhöht?</vt:lpstr>
      <vt:lpstr>Was passiert für die Vorschüler die zum 1.07. des jeweiligen Jahres ihren Platz verlieren?</vt:lpstr>
      <vt:lpstr>Ranking des Bewegungskindergarten Grashüpfer:</vt:lpstr>
      <vt:lpstr>An wen kann man sich für weitere Auskünfte wenden?</vt:lpstr>
      <vt:lpstr>Was ist wenn ich im Außendienst bin und somit keine Dienststelle habe?  eine Möglichkeit ist es, das Sie den Radius angeben indem Sie im Außendienst tätig sind   Gibt es eine Möglichkeit zur verlängerten Betreuung bis 13.00 Uhr OHNE Mittagessen?  laut Ministerium ist dies nicht angedacht und dies soll es auch nicht mehr geben, für die Zukunft sollen alle die Möglichkeit der durchgehenden 7 Std. Betreuung mit Mittagessen erhalten  Was ist wenn ich die Betreuung ab 7.15 Uhr benötige aber nicht bis 16.45 Uhr?   dann buchen Sie 9,5 Std. später bringen oder früher kommen ist möglich   </vt:lpstr>
      <vt:lpstr>Muss ich mein Kind jetzt immer länger da lassen, sodass ich meinen Platz erhalte den ich benötige?  Nein, Sie nutzen den Platz, so wie Sie ihn wirklich brauchen. Sie bekommen den Platz nicht gestrichen. Sie müssen nicht den vollen Umfang nutzen.  Wie wird mit Änderungen des Arbeitgebers nach dem 1.7. umgegangen?  Falls Sie auf Jobsuche sind, können Sie die geplanten Arbeitsstunden angeben und ab wann; so können wir dies im Ranking berücksichtigen.  Bis wann bekommt man Bescheid welchen Platz man erhält?  Voraussichtlich Mitte Juni 21  Wie wurde die Zeitaufteilung der Kohorten entschieden?   Das Landesjugendamt hat dies aufgrund der Bedarfsumfrage entschieden. Im nächsten Jahr wird eventuell nachjustiert.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Kita-Zukunftsgesetz</dc:title>
  <dc:creator>HP Inc.</dc:creator>
  <cp:lastModifiedBy>HP Inc.</cp:lastModifiedBy>
  <cp:revision>29</cp:revision>
  <cp:lastPrinted>2021-05-05T13:34:26Z</cp:lastPrinted>
  <dcterms:created xsi:type="dcterms:W3CDTF">2021-05-05T12:04:45Z</dcterms:created>
  <dcterms:modified xsi:type="dcterms:W3CDTF">2021-05-27T08:58:26Z</dcterms:modified>
</cp:coreProperties>
</file>